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Neo Sans Bold" charset="1" panose="020B0804030504040204"/>
      <p:regular r:id="rId23"/>
    </p:embeddedFont>
    <p:embeddedFont>
      <p:font typeface="Poppins Bold" charset="1" panose="00000800000000000000"/>
      <p:regular r:id="rId24"/>
    </p:embeddedFont>
    <p:embeddedFont>
      <p:font typeface="Poppins" charset="1" panose="00000500000000000000"/>
      <p:regular r:id="rId25"/>
    </p:embeddedFont>
    <p:embeddedFont>
      <p:font typeface="Poppins Heavy" charset="1" panose="00000A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0.png" Type="http://schemas.openxmlformats.org/officeDocument/2006/relationships/image"/><Relationship Id="rId8" Target="../media/image2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2.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4.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833290" cy="1593725"/>
          </a:xfrm>
        </p:grpSpPr>
        <p:sp>
          <p:nvSpPr>
            <p:cNvPr name="Freeform 3" id="3"/>
            <p:cNvSpPr/>
            <p:nvPr/>
          </p:nvSpPr>
          <p:spPr>
            <a:xfrm flipH="false" flipV="false" rot="0">
              <a:off x="0" y="0"/>
              <a:ext cx="2833290" cy="1593725"/>
            </a:xfrm>
            <a:custGeom>
              <a:avLst/>
              <a:gdLst/>
              <a:ahLst/>
              <a:cxnLst/>
              <a:rect r="r" b="b" t="t" l="l"/>
              <a:pathLst>
                <a:path h="1593725" w="2833290">
                  <a:moveTo>
                    <a:pt x="0" y="0"/>
                  </a:moveTo>
                  <a:lnTo>
                    <a:pt x="2833290" y="0"/>
                  </a:lnTo>
                  <a:lnTo>
                    <a:pt x="2833290" y="1593725"/>
                  </a:lnTo>
                  <a:lnTo>
                    <a:pt x="0" y="1593725"/>
                  </a:lnTo>
                  <a:close/>
                </a:path>
              </a:pathLst>
            </a:custGeom>
            <a:blipFill>
              <a:blip r:embed="rId2"/>
              <a:stretch>
                <a:fillRect l="0" t="0" r="0" b="0"/>
              </a:stretch>
            </a:blipFill>
          </p:spPr>
        </p:sp>
      </p:grpSp>
      <p:grpSp>
        <p:nvGrpSpPr>
          <p:cNvPr name="Group 4" id="4"/>
          <p:cNvGrpSpPr/>
          <p:nvPr/>
        </p:nvGrpSpPr>
        <p:grpSpPr>
          <a:xfrm rot="0">
            <a:off x="0" y="0"/>
            <a:ext cx="18288000" cy="10287000"/>
            <a:chOff x="0" y="0"/>
            <a:chExt cx="4816593" cy="2709333"/>
          </a:xfrm>
        </p:grpSpPr>
        <p:sp>
          <p:nvSpPr>
            <p:cNvPr name="Freeform 5" id="5"/>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0E0FF">
                    <a:alpha val="55000"/>
                  </a:srgbClr>
                </a:gs>
                <a:gs pos="100000">
                  <a:srgbClr val="1E53A0">
                    <a:alpha val="55000"/>
                  </a:srgbClr>
                </a:gs>
              </a:gsLst>
              <a:path path="circle">
                <a:fillToRect l="50000" r="50000" t="50000" b="50000"/>
              </a:path>
            </a:gradFill>
          </p:spPr>
        </p:sp>
        <p:sp>
          <p:nvSpPr>
            <p:cNvPr name="TextBox 6" id="6"/>
            <p:cNvSpPr txBox="true"/>
            <p:nvPr/>
          </p:nvSpPr>
          <p:spPr>
            <a:xfrm>
              <a:off x="0" y="-66675"/>
              <a:ext cx="4816593" cy="2776008"/>
            </a:xfrm>
            <a:prstGeom prst="rect">
              <a:avLst/>
            </a:prstGeom>
          </p:spPr>
          <p:txBody>
            <a:bodyPr anchor="ctr" rtlCol="false" tIns="50800" lIns="50800" bIns="50800" rIns="50800"/>
            <a:lstStyle/>
            <a:p>
              <a:pPr algn="ctr">
                <a:lnSpc>
                  <a:spcPts val="3392"/>
                </a:lnSpc>
              </a:pPr>
            </a:p>
          </p:txBody>
        </p:sp>
      </p:grpSp>
      <p:sp>
        <p:nvSpPr>
          <p:cNvPr name="Freeform 7" id="7"/>
          <p:cNvSpPr/>
          <p:nvPr/>
        </p:nvSpPr>
        <p:spPr>
          <a:xfrm flipH="true" flipV="false" rot="0">
            <a:off x="15255366" y="2293091"/>
            <a:ext cx="4114800" cy="680812"/>
          </a:xfrm>
          <a:custGeom>
            <a:avLst/>
            <a:gdLst/>
            <a:ahLst/>
            <a:cxnLst/>
            <a:rect r="r" b="b" t="t" l="l"/>
            <a:pathLst>
              <a:path h="680812" w="4114800">
                <a:moveTo>
                  <a:pt x="4114800" y="0"/>
                </a:moveTo>
                <a:lnTo>
                  <a:pt x="0" y="0"/>
                </a:lnTo>
                <a:lnTo>
                  <a:pt x="0" y="680813"/>
                </a:lnTo>
                <a:lnTo>
                  <a:pt x="4114800" y="680813"/>
                </a:lnTo>
                <a:lnTo>
                  <a:pt x="411480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3032634" y="3295650"/>
            <a:ext cx="12222732" cy="2066925"/>
          </a:xfrm>
          <a:prstGeom prst="rect">
            <a:avLst/>
          </a:prstGeom>
        </p:spPr>
        <p:txBody>
          <a:bodyPr anchor="t" rtlCol="false" tIns="0" lIns="0" bIns="0" rIns="0">
            <a:spAutoFit/>
          </a:bodyPr>
          <a:lstStyle/>
          <a:p>
            <a:pPr algn="ctr">
              <a:lnSpc>
                <a:spcPts val="14279"/>
              </a:lnSpc>
            </a:pPr>
            <a:r>
              <a:rPr lang="en-US" b="true" sz="11899">
                <a:solidFill>
                  <a:srgbClr val="FFFFFF"/>
                </a:solidFill>
                <a:latin typeface="Neo Sans Bold"/>
                <a:ea typeface="Neo Sans Bold"/>
                <a:cs typeface="Neo Sans Bold"/>
                <a:sym typeface="Neo Sans Bold"/>
              </a:rPr>
              <a:t>DEPLOY</a:t>
            </a:r>
          </a:p>
        </p:txBody>
      </p:sp>
      <p:sp>
        <p:nvSpPr>
          <p:cNvPr name="TextBox 9" id="9"/>
          <p:cNvSpPr txBox="true"/>
          <p:nvPr/>
        </p:nvSpPr>
        <p:spPr>
          <a:xfrm rot="0">
            <a:off x="1768253" y="4914900"/>
            <a:ext cx="14751494" cy="2066925"/>
          </a:xfrm>
          <a:prstGeom prst="rect">
            <a:avLst/>
          </a:prstGeom>
        </p:spPr>
        <p:txBody>
          <a:bodyPr anchor="t" rtlCol="false" tIns="0" lIns="0" bIns="0" rIns="0">
            <a:spAutoFit/>
          </a:bodyPr>
          <a:lstStyle/>
          <a:p>
            <a:pPr algn="ctr">
              <a:lnSpc>
                <a:spcPts val="14279"/>
              </a:lnSpc>
            </a:pPr>
            <a:r>
              <a:rPr lang="en-US" b="true" sz="11899">
                <a:solidFill>
                  <a:srgbClr val="00FFFF"/>
                </a:solidFill>
                <a:latin typeface="Neo Sans Bold"/>
                <a:ea typeface="Neo Sans Bold"/>
                <a:cs typeface="Neo Sans Bold"/>
                <a:sym typeface="Neo Sans Bold"/>
              </a:rPr>
              <a:t>FULLSTACK PROJECT</a:t>
            </a:r>
          </a:p>
        </p:txBody>
      </p:sp>
      <p:sp>
        <p:nvSpPr>
          <p:cNvPr name="Freeform 10" id="10"/>
          <p:cNvSpPr/>
          <p:nvPr/>
        </p:nvSpPr>
        <p:spPr>
          <a:xfrm flipH="false" flipV="false" rot="0">
            <a:off x="-548267" y="8082674"/>
            <a:ext cx="4114800" cy="680812"/>
          </a:xfrm>
          <a:custGeom>
            <a:avLst/>
            <a:gdLst/>
            <a:ahLst/>
            <a:cxnLst/>
            <a:rect r="r" b="b" t="t" l="l"/>
            <a:pathLst>
              <a:path h="680812" w="4114800">
                <a:moveTo>
                  <a:pt x="0" y="0"/>
                </a:moveTo>
                <a:lnTo>
                  <a:pt x="4114800" y="0"/>
                </a:lnTo>
                <a:lnTo>
                  <a:pt x="4114800" y="680812"/>
                </a:lnTo>
                <a:lnTo>
                  <a:pt x="0" y="6808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0">
            <a:off x="15513352" y="667880"/>
            <a:ext cx="1919429" cy="566532"/>
            <a:chOff x="0" y="0"/>
            <a:chExt cx="505529" cy="149210"/>
          </a:xfrm>
        </p:grpSpPr>
        <p:sp>
          <p:nvSpPr>
            <p:cNvPr name="Freeform 12" id="12"/>
            <p:cNvSpPr/>
            <p:nvPr/>
          </p:nvSpPr>
          <p:spPr>
            <a:xfrm flipH="false" flipV="false" rot="0">
              <a:off x="0" y="0"/>
              <a:ext cx="505529" cy="149210"/>
            </a:xfrm>
            <a:custGeom>
              <a:avLst/>
              <a:gdLst/>
              <a:ahLst/>
              <a:cxnLst/>
              <a:rect r="r" b="b" t="t" l="l"/>
              <a:pathLst>
                <a:path h="149210" w="505529">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FFFF"/>
            </a:solidFill>
          </p:spPr>
        </p:sp>
        <p:sp>
          <p:nvSpPr>
            <p:cNvPr name="TextBox 13" id="13"/>
            <p:cNvSpPr txBox="true"/>
            <p:nvPr/>
          </p:nvSpPr>
          <p:spPr>
            <a:xfrm>
              <a:off x="0" y="-57150"/>
              <a:ext cx="505529" cy="20636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4624599" y="731452"/>
            <a:ext cx="1662550" cy="366996"/>
          </a:xfrm>
          <a:prstGeom prst="rect">
            <a:avLst/>
          </a:prstGeom>
        </p:spPr>
        <p:txBody>
          <a:bodyPr anchor="t" rtlCol="false" tIns="0" lIns="0" bIns="0" rIns="0">
            <a:spAutoFit/>
          </a:bodyPr>
          <a:lstStyle/>
          <a:p>
            <a:pPr algn="ctr" marL="0" indent="0" lvl="0">
              <a:lnSpc>
                <a:spcPts val="2871"/>
              </a:lnSpc>
              <a:spcBef>
                <a:spcPct val="0"/>
              </a:spcBef>
            </a:pPr>
            <a:r>
              <a:rPr lang="en-US" b="true" sz="2051" spc="4">
                <a:solidFill>
                  <a:srgbClr val="FFFFFF"/>
                </a:solidFill>
                <a:latin typeface="Poppins Bold"/>
                <a:ea typeface="Poppins Bold"/>
                <a:cs typeface="Poppins Bold"/>
                <a:sym typeface="Poppins Bold"/>
              </a:rPr>
              <a:t>Home</a:t>
            </a:r>
          </a:p>
        </p:txBody>
      </p:sp>
      <p:sp>
        <p:nvSpPr>
          <p:cNvPr name="TextBox 15" id="15"/>
          <p:cNvSpPr txBox="true"/>
          <p:nvPr/>
        </p:nvSpPr>
        <p:spPr>
          <a:xfrm rot="0">
            <a:off x="6888721" y="733665"/>
            <a:ext cx="1907082" cy="36699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Poppins"/>
                <a:ea typeface="Poppins"/>
                <a:cs typeface="Poppins"/>
                <a:sym typeface="Poppins"/>
              </a:rPr>
              <a:t>About</a:t>
            </a:r>
          </a:p>
        </p:txBody>
      </p:sp>
      <p:sp>
        <p:nvSpPr>
          <p:cNvPr name="TextBox 16" id="16"/>
          <p:cNvSpPr txBox="true"/>
          <p:nvPr/>
        </p:nvSpPr>
        <p:spPr>
          <a:xfrm rot="0">
            <a:off x="9596344" y="733665"/>
            <a:ext cx="1589190" cy="36699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Poppins"/>
                <a:ea typeface="Poppins"/>
                <a:cs typeface="Poppins"/>
                <a:sym typeface="Poppins"/>
              </a:rPr>
              <a:t>Content</a:t>
            </a:r>
          </a:p>
        </p:txBody>
      </p:sp>
      <p:sp>
        <p:nvSpPr>
          <p:cNvPr name="TextBox 17" id="17"/>
          <p:cNvSpPr txBox="true"/>
          <p:nvPr/>
        </p:nvSpPr>
        <p:spPr>
          <a:xfrm rot="0">
            <a:off x="11529929" y="731452"/>
            <a:ext cx="2224975" cy="36699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Poppins"/>
                <a:ea typeface="Poppins"/>
                <a:cs typeface="Poppins"/>
                <a:sym typeface="Poppins"/>
              </a:rPr>
              <a:t>Others</a:t>
            </a:r>
          </a:p>
        </p:txBody>
      </p:sp>
      <p:sp>
        <p:nvSpPr>
          <p:cNvPr name="TextBox 18" id="18"/>
          <p:cNvSpPr txBox="true"/>
          <p:nvPr/>
        </p:nvSpPr>
        <p:spPr>
          <a:xfrm rot="0">
            <a:off x="15762422" y="735562"/>
            <a:ext cx="1421291" cy="358775"/>
          </a:xfrm>
          <a:prstGeom prst="rect">
            <a:avLst/>
          </a:prstGeom>
        </p:spPr>
        <p:txBody>
          <a:bodyPr anchor="t" rtlCol="false" tIns="0" lIns="0" bIns="0" rIns="0">
            <a:spAutoFit/>
          </a:bodyPr>
          <a:lstStyle/>
          <a:p>
            <a:pPr algn="ctr">
              <a:lnSpc>
                <a:spcPts val="2799"/>
              </a:lnSpc>
              <a:spcBef>
                <a:spcPct val="0"/>
              </a:spcBef>
            </a:pPr>
            <a:r>
              <a:rPr lang="en-US" b="true" sz="1999" spc="3">
                <a:solidFill>
                  <a:srgbClr val="004AAD"/>
                </a:solidFill>
                <a:latin typeface="Poppins Bold"/>
                <a:ea typeface="Poppins Bold"/>
                <a:cs typeface="Poppins Bold"/>
                <a:sym typeface="Poppins Bold"/>
              </a:rPr>
              <a:t>Page 01</a:t>
            </a:r>
          </a:p>
        </p:txBody>
      </p:sp>
      <p:sp>
        <p:nvSpPr>
          <p:cNvPr name="TextBox 19" id="19"/>
          <p:cNvSpPr txBox="true"/>
          <p:nvPr/>
        </p:nvSpPr>
        <p:spPr>
          <a:xfrm rot="0">
            <a:off x="855218" y="552992"/>
            <a:ext cx="1761862" cy="391640"/>
          </a:xfrm>
          <a:prstGeom prst="rect">
            <a:avLst/>
          </a:prstGeom>
        </p:spPr>
        <p:txBody>
          <a:bodyPr anchor="t" rtlCol="false" tIns="0" lIns="0" bIns="0" rIns="0">
            <a:spAutoFit/>
          </a:bodyPr>
          <a:lstStyle/>
          <a:p>
            <a:pPr algn="l" marL="0" indent="0" lvl="0">
              <a:lnSpc>
                <a:spcPts val="3088"/>
              </a:lnSpc>
              <a:spcBef>
                <a:spcPct val="0"/>
              </a:spcBef>
            </a:pPr>
            <a:r>
              <a:rPr lang="en-US" b="true" sz="2206" spc="4">
                <a:solidFill>
                  <a:srgbClr val="FFFFFF"/>
                </a:solidFill>
                <a:latin typeface="Poppins Heavy"/>
                <a:ea typeface="Poppins Heavy"/>
                <a:cs typeface="Poppins Heavy"/>
                <a:sym typeface="Poppins Heavy"/>
              </a:rPr>
              <a:t>Thynk</a:t>
            </a:r>
          </a:p>
        </p:txBody>
      </p:sp>
      <p:sp>
        <p:nvSpPr>
          <p:cNvPr name="TextBox 20" id="20"/>
          <p:cNvSpPr txBox="true"/>
          <p:nvPr/>
        </p:nvSpPr>
        <p:spPr>
          <a:xfrm rot="0">
            <a:off x="855218" y="874053"/>
            <a:ext cx="1761862" cy="391640"/>
          </a:xfrm>
          <a:prstGeom prst="rect">
            <a:avLst/>
          </a:prstGeom>
        </p:spPr>
        <p:txBody>
          <a:bodyPr anchor="t" rtlCol="false" tIns="0" lIns="0" bIns="0" rIns="0">
            <a:spAutoFit/>
          </a:bodyPr>
          <a:lstStyle/>
          <a:p>
            <a:pPr algn="l" marL="0" indent="0" lvl="0">
              <a:lnSpc>
                <a:spcPts val="3088"/>
              </a:lnSpc>
              <a:spcBef>
                <a:spcPct val="0"/>
              </a:spcBef>
            </a:pPr>
            <a:r>
              <a:rPr lang="en-US" sz="2206" spc="4">
                <a:solidFill>
                  <a:srgbClr val="FFFFFF"/>
                </a:solidFill>
                <a:latin typeface="Poppins"/>
                <a:ea typeface="Poppins"/>
                <a:cs typeface="Poppins"/>
                <a:sym typeface="Poppins"/>
              </a:rPr>
              <a:t>Unlimited.</a:t>
            </a:r>
          </a:p>
        </p:txBody>
      </p:sp>
      <p:sp>
        <p:nvSpPr>
          <p:cNvPr name="TextBox 21" id="21"/>
          <p:cNvSpPr txBox="true"/>
          <p:nvPr/>
        </p:nvSpPr>
        <p:spPr>
          <a:xfrm rot="0">
            <a:off x="12045833" y="8449161"/>
            <a:ext cx="6020991" cy="542925"/>
          </a:xfrm>
          <a:prstGeom prst="rect">
            <a:avLst/>
          </a:prstGeom>
        </p:spPr>
        <p:txBody>
          <a:bodyPr anchor="t" rtlCol="false" tIns="0" lIns="0" bIns="0" rIns="0">
            <a:spAutoFit/>
          </a:bodyPr>
          <a:lstStyle/>
          <a:p>
            <a:pPr algn="ctr">
              <a:lnSpc>
                <a:spcPts val="4200"/>
              </a:lnSpc>
              <a:spcBef>
                <a:spcPct val="0"/>
              </a:spcBef>
            </a:pPr>
            <a:r>
              <a:rPr lang="en-US" sz="3000" spc="6">
                <a:solidFill>
                  <a:srgbClr val="FFFFFF"/>
                </a:solidFill>
                <a:latin typeface="Poppins"/>
                <a:ea typeface="Poppins"/>
                <a:cs typeface="Poppins"/>
                <a:sym typeface="Poppins"/>
              </a:rPr>
              <a:t>By: Trần Hoài Nam - 2180607767</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860">
                <a:alpha val="100000"/>
              </a:srgbClr>
            </a:gs>
            <a:gs pos="100000">
              <a:srgbClr val="019CD6">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15513352" y="667880"/>
            <a:ext cx="1919429" cy="566532"/>
            <a:chOff x="0" y="0"/>
            <a:chExt cx="505529" cy="149210"/>
          </a:xfrm>
        </p:grpSpPr>
        <p:sp>
          <p:nvSpPr>
            <p:cNvPr name="Freeform 3" id="3"/>
            <p:cNvSpPr/>
            <p:nvPr/>
          </p:nvSpPr>
          <p:spPr>
            <a:xfrm flipH="false" flipV="false" rot="0">
              <a:off x="0" y="0"/>
              <a:ext cx="505529" cy="149210"/>
            </a:xfrm>
            <a:custGeom>
              <a:avLst/>
              <a:gdLst/>
              <a:ahLst/>
              <a:cxnLst/>
              <a:rect r="r" b="b" t="t" l="l"/>
              <a:pathLst>
                <a:path h="149210" w="505529">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FFFF"/>
            </a:solidFill>
          </p:spPr>
        </p:sp>
        <p:sp>
          <p:nvSpPr>
            <p:cNvPr name="TextBox 4" id="4"/>
            <p:cNvSpPr txBox="true"/>
            <p:nvPr/>
          </p:nvSpPr>
          <p:spPr>
            <a:xfrm>
              <a:off x="0" y="-57150"/>
              <a:ext cx="505529" cy="20636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3330615" y="7916720"/>
            <a:ext cx="6434625" cy="1064638"/>
          </a:xfrm>
          <a:custGeom>
            <a:avLst/>
            <a:gdLst/>
            <a:ahLst/>
            <a:cxnLst/>
            <a:rect r="r" b="b" t="t" l="l"/>
            <a:pathLst>
              <a:path h="1064638" w="6434625">
                <a:moveTo>
                  <a:pt x="0" y="0"/>
                </a:moveTo>
                <a:lnTo>
                  <a:pt x="6434625" y="0"/>
                </a:lnTo>
                <a:lnTo>
                  <a:pt x="6434625" y="1064638"/>
                </a:lnTo>
                <a:lnTo>
                  <a:pt x="0" y="10646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462220" y="7916720"/>
            <a:ext cx="6434625" cy="1064638"/>
          </a:xfrm>
          <a:custGeom>
            <a:avLst/>
            <a:gdLst/>
            <a:ahLst/>
            <a:cxnLst/>
            <a:rect r="r" b="b" t="t" l="l"/>
            <a:pathLst>
              <a:path h="1064638" w="6434625">
                <a:moveTo>
                  <a:pt x="0" y="0"/>
                </a:moveTo>
                <a:lnTo>
                  <a:pt x="6434625" y="0"/>
                </a:lnTo>
                <a:lnTo>
                  <a:pt x="6434625" y="1064638"/>
                </a:lnTo>
                <a:lnTo>
                  <a:pt x="0" y="10646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381414" y="2183021"/>
            <a:ext cx="6792774" cy="6669269"/>
          </a:xfrm>
          <a:custGeom>
            <a:avLst/>
            <a:gdLst/>
            <a:ahLst/>
            <a:cxnLst/>
            <a:rect r="r" b="b" t="t" l="l"/>
            <a:pathLst>
              <a:path h="6669269" w="6792774">
                <a:moveTo>
                  <a:pt x="0" y="0"/>
                </a:moveTo>
                <a:lnTo>
                  <a:pt x="6792773" y="0"/>
                </a:lnTo>
                <a:lnTo>
                  <a:pt x="6792773" y="6669269"/>
                </a:lnTo>
                <a:lnTo>
                  <a:pt x="0" y="66692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11028680" y="2683215"/>
            <a:ext cx="5547845" cy="554784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0" t="0" r="0" b="0"/>
              </a:stretch>
            </a:blipFill>
          </p:spPr>
        </p:sp>
      </p:grpSp>
      <p:sp>
        <p:nvSpPr>
          <p:cNvPr name="TextBox 10" id="10"/>
          <p:cNvSpPr txBox="true"/>
          <p:nvPr/>
        </p:nvSpPr>
        <p:spPr>
          <a:xfrm rot="0">
            <a:off x="4624599" y="731452"/>
            <a:ext cx="1662550" cy="36699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Poppins"/>
                <a:ea typeface="Poppins"/>
                <a:cs typeface="Poppins"/>
                <a:sym typeface="Poppins"/>
              </a:rPr>
              <a:t>Home</a:t>
            </a:r>
          </a:p>
        </p:txBody>
      </p:sp>
      <p:sp>
        <p:nvSpPr>
          <p:cNvPr name="TextBox 11" id="11"/>
          <p:cNvSpPr txBox="true"/>
          <p:nvPr/>
        </p:nvSpPr>
        <p:spPr>
          <a:xfrm rot="0">
            <a:off x="6888721" y="733665"/>
            <a:ext cx="1907082" cy="36699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Poppins"/>
                <a:ea typeface="Poppins"/>
                <a:cs typeface="Poppins"/>
                <a:sym typeface="Poppins"/>
              </a:rPr>
              <a:t>About</a:t>
            </a:r>
          </a:p>
        </p:txBody>
      </p:sp>
      <p:sp>
        <p:nvSpPr>
          <p:cNvPr name="TextBox 12" id="12"/>
          <p:cNvSpPr txBox="true"/>
          <p:nvPr/>
        </p:nvSpPr>
        <p:spPr>
          <a:xfrm rot="0">
            <a:off x="9596344" y="733665"/>
            <a:ext cx="1589190" cy="366996"/>
          </a:xfrm>
          <a:prstGeom prst="rect">
            <a:avLst/>
          </a:prstGeom>
        </p:spPr>
        <p:txBody>
          <a:bodyPr anchor="t" rtlCol="false" tIns="0" lIns="0" bIns="0" rIns="0">
            <a:spAutoFit/>
          </a:bodyPr>
          <a:lstStyle/>
          <a:p>
            <a:pPr algn="ctr" marL="0" indent="0" lvl="0">
              <a:lnSpc>
                <a:spcPts val="2871"/>
              </a:lnSpc>
              <a:spcBef>
                <a:spcPct val="0"/>
              </a:spcBef>
            </a:pPr>
            <a:r>
              <a:rPr lang="en-US" b="true" sz="2051" spc="4">
                <a:solidFill>
                  <a:srgbClr val="FFFFFF"/>
                </a:solidFill>
                <a:latin typeface="Poppins Bold"/>
                <a:ea typeface="Poppins Bold"/>
                <a:cs typeface="Poppins Bold"/>
                <a:sym typeface="Poppins Bold"/>
              </a:rPr>
              <a:t>Content</a:t>
            </a:r>
          </a:p>
        </p:txBody>
      </p:sp>
      <p:sp>
        <p:nvSpPr>
          <p:cNvPr name="TextBox 13" id="13"/>
          <p:cNvSpPr txBox="true"/>
          <p:nvPr/>
        </p:nvSpPr>
        <p:spPr>
          <a:xfrm rot="0">
            <a:off x="11529929" y="731452"/>
            <a:ext cx="2224975" cy="36699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Poppins"/>
                <a:ea typeface="Poppins"/>
                <a:cs typeface="Poppins"/>
                <a:sym typeface="Poppins"/>
              </a:rPr>
              <a:t>Others</a:t>
            </a:r>
          </a:p>
        </p:txBody>
      </p:sp>
      <p:sp>
        <p:nvSpPr>
          <p:cNvPr name="TextBox 14" id="14"/>
          <p:cNvSpPr txBox="true"/>
          <p:nvPr/>
        </p:nvSpPr>
        <p:spPr>
          <a:xfrm rot="0">
            <a:off x="15762422" y="735562"/>
            <a:ext cx="1421291" cy="358775"/>
          </a:xfrm>
          <a:prstGeom prst="rect">
            <a:avLst/>
          </a:prstGeom>
        </p:spPr>
        <p:txBody>
          <a:bodyPr anchor="t" rtlCol="false" tIns="0" lIns="0" bIns="0" rIns="0">
            <a:spAutoFit/>
          </a:bodyPr>
          <a:lstStyle/>
          <a:p>
            <a:pPr algn="ctr">
              <a:lnSpc>
                <a:spcPts val="2799"/>
              </a:lnSpc>
              <a:spcBef>
                <a:spcPct val="0"/>
              </a:spcBef>
            </a:pPr>
            <a:r>
              <a:rPr lang="en-US" b="true" sz="1999" spc="3">
                <a:solidFill>
                  <a:srgbClr val="004286"/>
                </a:solidFill>
                <a:latin typeface="Poppins Bold"/>
                <a:ea typeface="Poppins Bold"/>
                <a:cs typeface="Poppins Bold"/>
                <a:sym typeface="Poppins Bold"/>
              </a:rPr>
              <a:t>Page 10</a:t>
            </a:r>
          </a:p>
        </p:txBody>
      </p:sp>
      <p:sp>
        <p:nvSpPr>
          <p:cNvPr name="TextBox 15" id="15"/>
          <p:cNvSpPr txBox="true"/>
          <p:nvPr/>
        </p:nvSpPr>
        <p:spPr>
          <a:xfrm rot="0">
            <a:off x="855218" y="552992"/>
            <a:ext cx="1761862" cy="391640"/>
          </a:xfrm>
          <a:prstGeom prst="rect">
            <a:avLst/>
          </a:prstGeom>
        </p:spPr>
        <p:txBody>
          <a:bodyPr anchor="t" rtlCol="false" tIns="0" lIns="0" bIns="0" rIns="0">
            <a:spAutoFit/>
          </a:bodyPr>
          <a:lstStyle/>
          <a:p>
            <a:pPr algn="l" marL="0" indent="0" lvl="0">
              <a:lnSpc>
                <a:spcPts val="3088"/>
              </a:lnSpc>
              <a:spcBef>
                <a:spcPct val="0"/>
              </a:spcBef>
            </a:pPr>
            <a:r>
              <a:rPr lang="en-US" b="true" sz="2206" spc="4">
                <a:solidFill>
                  <a:srgbClr val="FFFFFF"/>
                </a:solidFill>
                <a:latin typeface="Poppins Heavy"/>
                <a:ea typeface="Poppins Heavy"/>
                <a:cs typeface="Poppins Heavy"/>
                <a:sym typeface="Poppins Heavy"/>
              </a:rPr>
              <a:t>Thynk</a:t>
            </a:r>
          </a:p>
        </p:txBody>
      </p:sp>
      <p:sp>
        <p:nvSpPr>
          <p:cNvPr name="TextBox 16" id="16"/>
          <p:cNvSpPr txBox="true"/>
          <p:nvPr/>
        </p:nvSpPr>
        <p:spPr>
          <a:xfrm rot="0">
            <a:off x="855218" y="874053"/>
            <a:ext cx="1761862" cy="391640"/>
          </a:xfrm>
          <a:prstGeom prst="rect">
            <a:avLst/>
          </a:prstGeom>
        </p:spPr>
        <p:txBody>
          <a:bodyPr anchor="t" rtlCol="false" tIns="0" lIns="0" bIns="0" rIns="0">
            <a:spAutoFit/>
          </a:bodyPr>
          <a:lstStyle/>
          <a:p>
            <a:pPr algn="l" marL="0" indent="0" lvl="0">
              <a:lnSpc>
                <a:spcPts val="3088"/>
              </a:lnSpc>
              <a:spcBef>
                <a:spcPct val="0"/>
              </a:spcBef>
            </a:pPr>
            <a:r>
              <a:rPr lang="en-US" sz="2206" spc="4">
                <a:solidFill>
                  <a:srgbClr val="FFFFFF"/>
                </a:solidFill>
                <a:latin typeface="Poppins"/>
                <a:ea typeface="Poppins"/>
                <a:cs typeface="Poppins"/>
                <a:sym typeface="Poppins"/>
              </a:rPr>
              <a:t>Unlimited.</a:t>
            </a:r>
          </a:p>
        </p:txBody>
      </p:sp>
      <p:sp>
        <p:nvSpPr>
          <p:cNvPr name="TextBox 17" id="17"/>
          <p:cNvSpPr txBox="true"/>
          <p:nvPr/>
        </p:nvSpPr>
        <p:spPr>
          <a:xfrm rot="0">
            <a:off x="1184320" y="2266720"/>
            <a:ext cx="9844359" cy="3486150"/>
          </a:xfrm>
          <a:prstGeom prst="rect">
            <a:avLst/>
          </a:prstGeom>
        </p:spPr>
        <p:txBody>
          <a:bodyPr anchor="t" rtlCol="false" tIns="0" lIns="0" bIns="0" rIns="0">
            <a:spAutoFit/>
          </a:bodyPr>
          <a:lstStyle/>
          <a:p>
            <a:pPr algn="l">
              <a:lnSpc>
                <a:spcPts val="13675"/>
              </a:lnSpc>
            </a:pPr>
            <a:r>
              <a:rPr lang="en-US" sz="11396" b="true">
                <a:solidFill>
                  <a:srgbClr val="00FFFF"/>
                </a:solidFill>
                <a:latin typeface="Neo Sans Bold"/>
                <a:ea typeface="Neo Sans Bold"/>
                <a:cs typeface="Neo Sans Bold"/>
                <a:sym typeface="Neo Sans Bold"/>
              </a:rPr>
              <a:t>DOCUMENTDB</a:t>
            </a:r>
          </a:p>
          <a:p>
            <a:pPr algn="l">
              <a:lnSpc>
                <a:spcPts val="11999"/>
              </a:lnSpc>
            </a:pPr>
          </a:p>
        </p:txBody>
      </p:sp>
      <p:sp>
        <p:nvSpPr>
          <p:cNvPr name="TextBox 18" id="18"/>
          <p:cNvSpPr txBox="true"/>
          <p:nvPr/>
        </p:nvSpPr>
        <p:spPr>
          <a:xfrm rot="0">
            <a:off x="1184320" y="3912027"/>
            <a:ext cx="9585476" cy="1133475"/>
          </a:xfrm>
          <a:prstGeom prst="rect">
            <a:avLst/>
          </a:prstGeom>
        </p:spPr>
        <p:txBody>
          <a:bodyPr anchor="t" rtlCol="false" tIns="0" lIns="0" bIns="0" rIns="0">
            <a:spAutoFit/>
          </a:bodyPr>
          <a:lstStyle/>
          <a:p>
            <a:pPr algn="l">
              <a:lnSpc>
                <a:spcPts val="7800"/>
              </a:lnSpc>
            </a:pPr>
            <a:r>
              <a:rPr lang="en-US" sz="6500" b="true">
                <a:solidFill>
                  <a:srgbClr val="FFFFFF"/>
                </a:solidFill>
                <a:latin typeface="Neo Sans Bold"/>
                <a:ea typeface="Neo Sans Bold"/>
                <a:cs typeface="Neo Sans Bold"/>
                <a:sym typeface="Neo Sans Bold"/>
              </a:rPr>
              <a:t>DATABASE LAYER</a:t>
            </a:r>
          </a:p>
        </p:txBody>
      </p:sp>
      <p:sp>
        <p:nvSpPr>
          <p:cNvPr name="TextBox 19" id="19"/>
          <p:cNvSpPr txBox="true"/>
          <p:nvPr/>
        </p:nvSpPr>
        <p:spPr>
          <a:xfrm rot="0">
            <a:off x="1506727" y="6284258"/>
            <a:ext cx="8602468" cy="523876"/>
          </a:xfrm>
          <a:prstGeom prst="rect">
            <a:avLst/>
          </a:prstGeom>
        </p:spPr>
        <p:txBody>
          <a:bodyPr anchor="t" rtlCol="false" tIns="0" lIns="0" bIns="0" rIns="0">
            <a:spAutoFit/>
          </a:bodyPr>
          <a:lstStyle/>
          <a:p>
            <a:pPr algn="just" marL="0" indent="0" lvl="0">
              <a:lnSpc>
                <a:spcPts val="4199"/>
              </a:lnSpc>
              <a:spcBef>
                <a:spcPct val="0"/>
              </a:spcBef>
            </a:pPr>
            <a:r>
              <a:rPr lang="en-US" sz="2999">
                <a:solidFill>
                  <a:srgbClr val="FFFFFF"/>
                </a:solidFill>
                <a:latin typeface="Poppins"/>
                <a:ea typeface="Poppins"/>
                <a:cs typeface="Poppins"/>
                <a:sym typeface="Poppins"/>
              </a:rPr>
              <a:t>Tương thích MongoDB, khả năng mở rộng tốt.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833290" cy="1593725"/>
          </a:xfrm>
        </p:grpSpPr>
        <p:sp>
          <p:nvSpPr>
            <p:cNvPr name="Freeform 3" id="3"/>
            <p:cNvSpPr/>
            <p:nvPr/>
          </p:nvSpPr>
          <p:spPr>
            <a:xfrm flipH="false" flipV="false" rot="0">
              <a:off x="0" y="0"/>
              <a:ext cx="2833290" cy="1593725"/>
            </a:xfrm>
            <a:custGeom>
              <a:avLst/>
              <a:gdLst/>
              <a:ahLst/>
              <a:cxnLst/>
              <a:rect r="r" b="b" t="t" l="l"/>
              <a:pathLst>
                <a:path h="1593725" w="2833290">
                  <a:moveTo>
                    <a:pt x="0" y="0"/>
                  </a:moveTo>
                  <a:lnTo>
                    <a:pt x="2833290" y="0"/>
                  </a:lnTo>
                  <a:lnTo>
                    <a:pt x="2833290" y="1593725"/>
                  </a:lnTo>
                  <a:lnTo>
                    <a:pt x="0" y="1593725"/>
                  </a:lnTo>
                  <a:close/>
                </a:path>
              </a:pathLst>
            </a:custGeom>
            <a:blipFill>
              <a:blip r:embed="rId2"/>
              <a:stretch>
                <a:fillRect l="0" t="0" r="0" b="0"/>
              </a:stretch>
            </a:blipFill>
          </p:spPr>
        </p:sp>
      </p:grpSp>
      <p:grpSp>
        <p:nvGrpSpPr>
          <p:cNvPr name="Group 4" id="4"/>
          <p:cNvGrpSpPr/>
          <p:nvPr/>
        </p:nvGrpSpPr>
        <p:grpSpPr>
          <a:xfrm rot="0">
            <a:off x="33551" y="-64925"/>
            <a:ext cx="18288000" cy="10325100"/>
            <a:chOff x="0" y="0"/>
            <a:chExt cx="4816593" cy="2719368"/>
          </a:xfrm>
        </p:grpSpPr>
        <p:sp>
          <p:nvSpPr>
            <p:cNvPr name="Freeform 5" id="5"/>
            <p:cNvSpPr/>
            <p:nvPr/>
          </p:nvSpPr>
          <p:spPr>
            <a:xfrm flipH="false" flipV="false" rot="0">
              <a:off x="0" y="0"/>
              <a:ext cx="4816592" cy="2719368"/>
            </a:xfrm>
            <a:custGeom>
              <a:avLst/>
              <a:gdLst/>
              <a:ahLst/>
              <a:cxnLst/>
              <a:rect r="r" b="b" t="t" l="l"/>
              <a:pathLst>
                <a:path h="2719368" w="4816592">
                  <a:moveTo>
                    <a:pt x="0" y="0"/>
                  </a:moveTo>
                  <a:lnTo>
                    <a:pt x="4816592" y="0"/>
                  </a:lnTo>
                  <a:lnTo>
                    <a:pt x="4816592" y="2719368"/>
                  </a:lnTo>
                  <a:lnTo>
                    <a:pt x="0" y="2719368"/>
                  </a:lnTo>
                  <a:close/>
                </a:path>
              </a:pathLst>
            </a:custGeom>
            <a:gradFill rotWithShape="true">
              <a:gsLst>
                <a:gs pos="0">
                  <a:srgbClr val="00E0FF">
                    <a:alpha val="55000"/>
                  </a:srgbClr>
                </a:gs>
                <a:gs pos="100000">
                  <a:srgbClr val="1E53A0">
                    <a:alpha val="55000"/>
                  </a:srgbClr>
                </a:gs>
              </a:gsLst>
              <a:path path="circle">
                <a:fillToRect l="50000" r="50000" t="50000" b="50000"/>
              </a:path>
            </a:gradFill>
          </p:spPr>
        </p:sp>
        <p:sp>
          <p:nvSpPr>
            <p:cNvPr name="TextBox 6" id="6"/>
            <p:cNvSpPr txBox="true"/>
            <p:nvPr/>
          </p:nvSpPr>
          <p:spPr>
            <a:xfrm>
              <a:off x="0" y="-66675"/>
              <a:ext cx="4816593" cy="2786043"/>
            </a:xfrm>
            <a:prstGeom prst="rect">
              <a:avLst/>
            </a:prstGeom>
          </p:spPr>
          <p:txBody>
            <a:bodyPr anchor="ctr" rtlCol="false" tIns="50800" lIns="50800" bIns="50800" rIns="50800"/>
            <a:lstStyle/>
            <a:p>
              <a:pPr algn="ctr">
                <a:lnSpc>
                  <a:spcPts val="3392"/>
                </a:lnSpc>
              </a:pPr>
            </a:p>
          </p:txBody>
        </p:sp>
      </p:grpSp>
      <p:grpSp>
        <p:nvGrpSpPr>
          <p:cNvPr name="Group 7" id="7"/>
          <p:cNvGrpSpPr/>
          <p:nvPr/>
        </p:nvGrpSpPr>
        <p:grpSpPr>
          <a:xfrm rot="0">
            <a:off x="15513352" y="667880"/>
            <a:ext cx="1919429" cy="566532"/>
            <a:chOff x="0" y="0"/>
            <a:chExt cx="505529" cy="149210"/>
          </a:xfrm>
        </p:grpSpPr>
        <p:sp>
          <p:nvSpPr>
            <p:cNvPr name="Freeform 8" id="8"/>
            <p:cNvSpPr/>
            <p:nvPr/>
          </p:nvSpPr>
          <p:spPr>
            <a:xfrm flipH="false" flipV="false" rot="0">
              <a:off x="0" y="0"/>
              <a:ext cx="505529" cy="149210"/>
            </a:xfrm>
            <a:custGeom>
              <a:avLst/>
              <a:gdLst/>
              <a:ahLst/>
              <a:cxnLst/>
              <a:rect r="r" b="b" t="t" l="l"/>
              <a:pathLst>
                <a:path h="149210" w="505529">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FFFF"/>
            </a:solidFill>
          </p:spPr>
        </p:sp>
        <p:sp>
          <p:nvSpPr>
            <p:cNvPr name="TextBox 9" id="9"/>
            <p:cNvSpPr txBox="true"/>
            <p:nvPr/>
          </p:nvSpPr>
          <p:spPr>
            <a:xfrm>
              <a:off x="0" y="-57150"/>
              <a:ext cx="505529" cy="20636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4624599" y="731452"/>
            <a:ext cx="1662550" cy="36699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Poppins"/>
                <a:ea typeface="Poppins"/>
                <a:cs typeface="Poppins"/>
                <a:sym typeface="Poppins"/>
              </a:rPr>
              <a:t>Home</a:t>
            </a:r>
          </a:p>
        </p:txBody>
      </p:sp>
      <p:sp>
        <p:nvSpPr>
          <p:cNvPr name="TextBox 11" id="11"/>
          <p:cNvSpPr txBox="true"/>
          <p:nvPr/>
        </p:nvSpPr>
        <p:spPr>
          <a:xfrm rot="0">
            <a:off x="6888721" y="733665"/>
            <a:ext cx="1907082" cy="36699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Poppins"/>
                <a:ea typeface="Poppins"/>
                <a:cs typeface="Poppins"/>
                <a:sym typeface="Poppins"/>
              </a:rPr>
              <a:t>About</a:t>
            </a:r>
          </a:p>
        </p:txBody>
      </p:sp>
      <p:sp>
        <p:nvSpPr>
          <p:cNvPr name="TextBox 12" id="12"/>
          <p:cNvSpPr txBox="true"/>
          <p:nvPr/>
        </p:nvSpPr>
        <p:spPr>
          <a:xfrm rot="0">
            <a:off x="9596344" y="733665"/>
            <a:ext cx="1589190" cy="366996"/>
          </a:xfrm>
          <a:prstGeom prst="rect">
            <a:avLst/>
          </a:prstGeom>
        </p:spPr>
        <p:txBody>
          <a:bodyPr anchor="t" rtlCol="false" tIns="0" lIns="0" bIns="0" rIns="0">
            <a:spAutoFit/>
          </a:bodyPr>
          <a:lstStyle/>
          <a:p>
            <a:pPr algn="ctr" marL="0" indent="0" lvl="0">
              <a:lnSpc>
                <a:spcPts val="2871"/>
              </a:lnSpc>
              <a:spcBef>
                <a:spcPct val="0"/>
              </a:spcBef>
            </a:pPr>
            <a:r>
              <a:rPr lang="en-US" b="true" sz="2051" spc="4">
                <a:solidFill>
                  <a:srgbClr val="FFFFFF"/>
                </a:solidFill>
                <a:latin typeface="Poppins Bold"/>
                <a:ea typeface="Poppins Bold"/>
                <a:cs typeface="Poppins Bold"/>
                <a:sym typeface="Poppins Bold"/>
              </a:rPr>
              <a:t>Content</a:t>
            </a:r>
          </a:p>
        </p:txBody>
      </p:sp>
      <p:sp>
        <p:nvSpPr>
          <p:cNvPr name="TextBox 13" id="13"/>
          <p:cNvSpPr txBox="true"/>
          <p:nvPr/>
        </p:nvSpPr>
        <p:spPr>
          <a:xfrm rot="0">
            <a:off x="11529929" y="731452"/>
            <a:ext cx="2224975" cy="36699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Poppins"/>
                <a:ea typeface="Poppins"/>
                <a:cs typeface="Poppins"/>
                <a:sym typeface="Poppins"/>
              </a:rPr>
              <a:t>Others</a:t>
            </a:r>
          </a:p>
        </p:txBody>
      </p:sp>
      <p:sp>
        <p:nvSpPr>
          <p:cNvPr name="TextBox 14" id="14"/>
          <p:cNvSpPr txBox="true"/>
          <p:nvPr/>
        </p:nvSpPr>
        <p:spPr>
          <a:xfrm rot="0">
            <a:off x="15762422" y="735562"/>
            <a:ext cx="1421291" cy="358775"/>
          </a:xfrm>
          <a:prstGeom prst="rect">
            <a:avLst/>
          </a:prstGeom>
        </p:spPr>
        <p:txBody>
          <a:bodyPr anchor="t" rtlCol="false" tIns="0" lIns="0" bIns="0" rIns="0">
            <a:spAutoFit/>
          </a:bodyPr>
          <a:lstStyle/>
          <a:p>
            <a:pPr algn="ctr">
              <a:lnSpc>
                <a:spcPts val="2799"/>
              </a:lnSpc>
              <a:spcBef>
                <a:spcPct val="0"/>
              </a:spcBef>
            </a:pPr>
            <a:r>
              <a:rPr lang="en-US" b="true" sz="1999" spc="3">
                <a:solidFill>
                  <a:srgbClr val="004AAD"/>
                </a:solidFill>
                <a:latin typeface="Poppins Bold"/>
                <a:ea typeface="Poppins Bold"/>
                <a:cs typeface="Poppins Bold"/>
                <a:sym typeface="Poppins Bold"/>
              </a:rPr>
              <a:t>Page 11</a:t>
            </a:r>
          </a:p>
        </p:txBody>
      </p:sp>
      <p:sp>
        <p:nvSpPr>
          <p:cNvPr name="TextBox 15" id="15"/>
          <p:cNvSpPr txBox="true"/>
          <p:nvPr/>
        </p:nvSpPr>
        <p:spPr>
          <a:xfrm rot="0">
            <a:off x="855218" y="552992"/>
            <a:ext cx="1761862" cy="391640"/>
          </a:xfrm>
          <a:prstGeom prst="rect">
            <a:avLst/>
          </a:prstGeom>
        </p:spPr>
        <p:txBody>
          <a:bodyPr anchor="t" rtlCol="false" tIns="0" lIns="0" bIns="0" rIns="0">
            <a:spAutoFit/>
          </a:bodyPr>
          <a:lstStyle/>
          <a:p>
            <a:pPr algn="l" marL="0" indent="0" lvl="0">
              <a:lnSpc>
                <a:spcPts val="3088"/>
              </a:lnSpc>
              <a:spcBef>
                <a:spcPct val="0"/>
              </a:spcBef>
            </a:pPr>
            <a:r>
              <a:rPr lang="en-US" b="true" sz="2206" spc="4">
                <a:solidFill>
                  <a:srgbClr val="FFFFFF"/>
                </a:solidFill>
                <a:latin typeface="Poppins Heavy"/>
                <a:ea typeface="Poppins Heavy"/>
                <a:cs typeface="Poppins Heavy"/>
                <a:sym typeface="Poppins Heavy"/>
              </a:rPr>
              <a:t>Thynk</a:t>
            </a:r>
          </a:p>
        </p:txBody>
      </p:sp>
      <p:sp>
        <p:nvSpPr>
          <p:cNvPr name="TextBox 16" id="16"/>
          <p:cNvSpPr txBox="true"/>
          <p:nvPr/>
        </p:nvSpPr>
        <p:spPr>
          <a:xfrm rot="0">
            <a:off x="855218" y="874053"/>
            <a:ext cx="1761862" cy="391640"/>
          </a:xfrm>
          <a:prstGeom prst="rect">
            <a:avLst/>
          </a:prstGeom>
        </p:spPr>
        <p:txBody>
          <a:bodyPr anchor="t" rtlCol="false" tIns="0" lIns="0" bIns="0" rIns="0">
            <a:spAutoFit/>
          </a:bodyPr>
          <a:lstStyle/>
          <a:p>
            <a:pPr algn="l" marL="0" indent="0" lvl="0">
              <a:lnSpc>
                <a:spcPts val="3088"/>
              </a:lnSpc>
              <a:spcBef>
                <a:spcPct val="0"/>
              </a:spcBef>
            </a:pPr>
            <a:r>
              <a:rPr lang="en-US" sz="2206" spc="4">
                <a:solidFill>
                  <a:srgbClr val="FFFFFF"/>
                </a:solidFill>
                <a:latin typeface="Poppins"/>
                <a:ea typeface="Poppins"/>
                <a:cs typeface="Poppins"/>
                <a:sym typeface="Poppins"/>
              </a:rPr>
              <a:t>Unlimited.</a:t>
            </a:r>
          </a:p>
        </p:txBody>
      </p:sp>
      <p:sp>
        <p:nvSpPr>
          <p:cNvPr name="TextBox 17" id="17"/>
          <p:cNvSpPr txBox="true"/>
          <p:nvPr/>
        </p:nvSpPr>
        <p:spPr>
          <a:xfrm rot="0">
            <a:off x="11421173" y="7202537"/>
            <a:ext cx="6848179" cy="1390650"/>
          </a:xfrm>
          <a:prstGeom prst="rect">
            <a:avLst/>
          </a:prstGeom>
        </p:spPr>
        <p:txBody>
          <a:bodyPr anchor="t" rtlCol="false" tIns="0" lIns="0" bIns="0" rIns="0">
            <a:spAutoFit/>
          </a:bodyPr>
          <a:lstStyle/>
          <a:p>
            <a:pPr algn="r">
              <a:lnSpc>
                <a:spcPts val="9600"/>
              </a:lnSpc>
            </a:pPr>
            <a:r>
              <a:rPr lang="en-US" b="true" sz="8000">
                <a:solidFill>
                  <a:srgbClr val="FFFFFF"/>
                </a:solidFill>
                <a:latin typeface="Neo Sans Bold"/>
                <a:ea typeface="Neo Sans Bold"/>
                <a:cs typeface="Neo Sans Bold"/>
                <a:sym typeface="Neo Sans Bold"/>
              </a:rPr>
              <a:t>AWS COGNITO</a:t>
            </a:r>
          </a:p>
        </p:txBody>
      </p:sp>
      <p:sp>
        <p:nvSpPr>
          <p:cNvPr name="TextBox 18" id="18"/>
          <p:cNvSpPr txBox="true"/>
          <p:nvPr/>
        </p:nvSpPr>
        <p:spPr>
          <a:xfrm rot="0">
            <a:off x="12832126" y="8488412"/>
            <a:ext cx="5455874" cy="876300"/>
          </a:xfrm>
          <a:prstGeom prst="rect">
            <a:avLst/>
          </a:prstGeom>
        </p:spPr>
        <p:txBody>
          <a:bodyPr anchor="t" rtlCol="false" tIns="0" lIns="0" bIns="0" rIns="0">
            <a:spAutoFit/>
          </a:bodyPr>
          <a:lstStyle/>
          <a:p>
            <a:pPr algn="r">
              <a:lnSpc>
                <a:spcPts val="6000"/>
              </a:lnSpc>
            </a:pPr>
            <a:r>
              <a:rPr lang="en-US" b="true" sz="5000">
                <a:solidFill>
                  <a:srgbClr val="00FFFF"/>
                </a:solidFill>
                <a:latin typeface="Neo Sans Bold"/>
                <a:ea typeface="Neo Sans Bold"/>
                <a:cs typeface="Neo Sans Bold"/>
                <a:sym typeface="Neo Sans Bold"/>
              </a:rPr>
              <a:t>AUTHENTICATION</a:t>
            </a:r>
          </a:p>
        </p:txBody>
      </p:sp>
      <p:sp>
        <p:nvSpPr>
          <p:cNvPr name="Freeform 19" id="19"/>
          <p:cNvSpPr/>
          <p:nvPr/>
        </p:nvSpPr>
        <p:spPr>
          <a:xfrm flipH="true" flipV="false" rot="0">
            <a:off x="-2864719" y="7851244"/>
            <a:ext cx="10011099" cy="1474362"/>
          </a:xfrm>
          <a:custGeom>
            <a:avLst/>
            <a:gdLst/>
            <a:ahLst/>
            <a:cxnLst/>
            <a:rect r="r" b="b" t="t" l="l"/>
            <a:pathLst>
              <a:path h="1474362" w="10011099">
                <a:moveTo>
                  <a:pt x="10011099" y="0"/>
                </a:moveTo>
                <a:lnTo>
                  <a:pt x="0" y="0"/>
                </a:lnTo>
                <a:lnTo>
                  <a:pt x="0" y="1474362"/>
                </a:lnTo>
                <a:lnTo>
                  <a:pt x="10011099" y="1474362"/>
                </a:lnTo>
                <a:lnTo>
                  <a:pt x="10011099"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0" id="20"/>
          <p:cNvGrpSpPr/>
          <p:nvPr/>
        </p:nvGrpSpPr>
        <p:grpSpPr>
          <a:xfrm rot="0">
            <a:off x="6445378" y="9070861"/>
            <a:ext cx="132088" cy="132088"/>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FFFF"/>
            </a:solidFill>
          </p:spPr>
        </p:sp>
        <p:sp>
          <p:nvSpPr>
            <p:cNvPr name="TextBox 22" id="22"/>
            <p:cNvSpPr txBox="true"/>
            <p:nvPr/>
          </p:nvSpPr>
          <p:spPr>
            <a:xfrm>
              <a:off x="76200" y="19050"/>
              <a:ext cx="660400" cy="717550"/>
            </a:xfrm>
            <a:prstGeom prst="rect">
              <a:avLst/>
            </a:prstGeom>
          </p:spPr>
          <p:txBody>
            <a:bodyPr anchor="ctr" rtlCol="false" tIns="50800" lIns="50800" bIns="50800" rIns="50800"/>
            <a:lstStyle/>
            <a:p>
              <a:pPr algn="ctr">
                <a:lnSpc>
                  <a:spcPts val="2871"/>
                </a:lnSpc>
              </a:pPr>
            </a:p>
          </p:txBody>
        </p:sp>
      </p:grpSp>
      <p:grpSp>
        <p:nvGrpSpPr>
          <p:cNvPr name="Group 23" id="23"/>
          <p:cNvGrpSpPr/>
          <p:nvPr/>
        </p:nvGrpSpPr>
        <p:grpSpPr>
          <a:xfrm rot="0">
            <a:off x="6976192" y="9230987"/>
            <a:ext cx="132088" cy="132088"/>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FFFF"/>
            </a:solidFill>
          </p:spPr>
        </p:sp>
        <p:sp>
          <p:nvSpPr>
            <p:cNvPr name="TextBox 25" id="25"/>
            <p:cNvSpPr txBox="true"/>
            <p:nvPr/>
          </p:nvSpPr>
          <p:spPr>
            <a:xfrm>
              <a:off x="76200" y="19050"/>
              <a:ext cx="660400" cy="717550"/>
            </a:xfrm>
            <a:prstGeom prst="rect">
              <a:avLst/>
            </a:prstGeom>
          </p:spPr>
          <p:txBody>
            <a:bodyPr anchor="ctr" rtlCol="false" tIns="50800" lIns="50800" bIns="50800" rIns="50800"/>
            <a:lstStyle/>
            <a:p>
              <a:pPr algn="ctr">
                <a:lnSpc>
                  <a:spcPts val="2871"/>
                </a:lnSpc>
              </a:pPr>
            </a:p>
          </p:txBody>
        </p:sp>
      </p:grpSp>
      <p:sp>
        <p:nvSpPr>
          <p:cNvPr name="Freeform 26" id="26"/>
          <p:cNvSpPr/>
          <p:nvPr/>
        </p:nvSpPr>
        <p:spPr>
          <a:xfrm flipH="false" flipV="true" rot="0">
            <a:off x="13754904" y="2464702"/>
            <a:ext cx="10011099" cy="1474362"/>
          </a:xfrm>
          <a:custGeom>
            <a:avLst/>
            <a:gdLst/>
            <a:ahLst/>
            <a:cxnLst/>
            <a:rect r="r" b="b" t="t" l="l"/>
            <a:pathLst>
              <a:path h="1474362" w="10011099">
                <a:moveTo>
                  <a:pt x="0" y="1474362"/>
                </a:moveTo>
                <a:lnTo>
                  <a:pt x="10011099" y="1474362"/>
                </a:lnTo>
                <a:lnTo>
                  <a:pt x="10011099" y="0"/>
                </a:lnTo>
                <a:lnTo>
                  <a:pt x="0" y="0"/>
                </a:lnTo>
                <a:lnTo>
                  <a:pt x="0" y="1474362"/>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7" id="27"/>
          <p:cNvGrpSpPr/>
          <p:nvPr/>
        </p:nvGrpSpPr>
        <p:grpSpPr>
          <a:xfrm rot="0">
            <a:off x="14117686" y="2391514"/>
            <a:ext cx="132088" cy="132088"/>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FFFF"/>
            </a:solidFill>
          </p:spPr>
        </p:sp>
        <p:sp>
          <p:nvSpPr>
            <p:cNvPr name="TextBox 29" id="29"/>
            <p:cNvSpPr txBox="true"/>
            <p:nvPr/>
          </p:nvSpPr>
          <p:spPr>
            <a:xfrm>
              <a:off x="76200" y="19050"/>
              <a:ext cx="660400" cy="717550"/>
            </a:xfrm>
            <a:prstGeom prst="rect">
              <a:avLst/>
            </a:prstGeom>
          </p:spPr>
          <p:txBody>
            <a:bodyPr anchor="ctr" rtlCol="false" tIns="50800" lIns="50800" bIns="50800" rIns="50800"/>
            <a:lstStyle/>
            <a:p>
              <a:pPr algn="ctr">
                <a:lnSpc>
                  <a:spcPts val="2871"/>
                </a:lnSpc>
              </a:pPr>
            </a:p>
          </p:txBody>
        </p:sp>
      </p:grpSp>
      <p:grpSp>
        <p:nvGrpSpPr>
          <p:cNvPr name="Group 30" id="30"/>
          <p:cNvGrpSpPr/>
          <p:nvPr/>
        </p:nvGrpSpPr>
        <p:grpSpPr>
          <a:xfrm rot="0">
            <a:off x="14666464" y="2552057"/>
            <a:ext cx="132088" cy="132088"/>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FFFF"/>
            </a:solidFill>
          </p:spPr>
        </p:sp>
        <p:sp>
          <p:nvSpPr>
            <p:cNvPr name="TextBox 32" id="32"/>
            <p:cNvSpPr txBox="true"/>
            <p:nvPr/>
          </p:nvSpPr>
          <p:spPr>
            <a:xfrm>
              <a:off x="76200" y="19050"/>
              <a:ext cx="660400" cy="717550"/>
            </a:xfrm>
            <a:prstGeom prst="rect">
              <a:avLst/>
            </a:prstGeom>
          </p:spPr>
          <p:txBody>
            <a:bodyPr anchor="ctr" rtlCol="false" tIns="50800" lIns="50800" bIns="50800" rIns="50800"/>
            <a:lstStyle/>
            <a:p>
              <a:pPr algn="ctr">
                <a:lnSpc>
                  <a:spcPts val="2871"/>
                </a:lnSpc>
              </a:pPr>
            </a:p>
          </p:txBody>
        </p:sp>
      </p:grpSp>
      <p:sp>
        <p:nvSpPr>
          <p:cNvPr name="TextBox 33" id="33"/>
          <p:cNvSpPr txBox="true"/>
          <p:nvPr/>
        </p:nvSpPr>
        <p:spPr>
          <a:xfrm rot="0">
            <a:off x="0" y="1232213"/>
            <a:ext cx="4946690" cy="1390650"/>
          </a:xfrm>
          <a:prstGeom prst="rect">
            <a:avLst/>
          </a:prstGeom>
        </p:spPr>
        <p:txBody>
          <a:bodyPr anchor="t" rtlCol="false" tIns="0" lIns="0" bIns="0" rIns="0">
            <a:spAutoFit/>
          </a:bodyPr>
          <a:lstStyle/>
          <a:p>
            <a:pPr algn="l">
              <a:lnSpc>
                <a:spcPts val="9600"/>
              </a:lnSpc>
            </a:pPr>
            <a:r>
              <a:rPr lang="en-US" sz="8000" b="true">
                <a:solidFill>
                  <a:srgbClr val="FFFFFF"/>
                </a:solidFill>
                <a:latin typeface="Neo Sans Bold"/>
                <a:ea typeface="Neo Sans Bold"/>
                <a:cs typeface="Neo Sans Bold"/>
                <a:sym typeface="Neo Sans Bold"/>
              </a:rPr>
              <a:t>ROUTE 53</a:t>
            </a:r>
          </a:p>
        </p:txBody>
      </p:sp>
      <p:sp>
        <p:nvSpPr>
          <p:cNvPr name="TextBox 34" id="34"/>
          <p:cNvSpPr txBox="true"/>
          <p:nvPr/>
        </p:nvSpPr>
        <p:spPr>
          <a:xfrm rot="0">
            <a:off x="0" y="2518088"/>
            <a:ext cx="1351356" cy="876300"/>
          </a:xfrm>
          <a:prstGeom prst="rect">
            <a:avLst/>
          </a:prstGeom>
        </p:spPr>
        <p:txBody>
          <a:bodyPr anchor="t" rtlCol="false" tIns="0" lIns="0" bIns="0" rIns="0">
            <a:spAutoFit/>
          </a:bodyPr>
          <a:lstStyle/>
          <a:p>
            <a:pPr algn="l">
              <a:lnSpc>
                <a:spcPts val="6000"/>
              </a:lnSpc>
            </a:pPr>
            <a:r>
              <a:rPr lang="en-US" sz="5000" b="true">
                <a:solidFill>
                  <a:srgbClr val="00FFFF"/>
                </a:solidFill>
                <a:latin typeface="Neo Sans Bold"/>
                <a:ea typeface="Neo Sans Bold"/>
                <a:cs typeface="Neo Sans Bold"/>
                <a:sym typeface="Neo Sans Bold"/>
              </a:rPr>
              <a:t>DNS</a:t>
            </a:r>
          </a:p>
        </p:txBody>
      </p:sp>
      <p:sp>
        <p:nvSpPr>
          <p:cNvPr name="TextBox 35" id="35"/>
          <p:cNvSpPr txBox="true"/>
          <p:nvPr/>
        </p:nvSpPr>
        <p:spPr>
          <a:xfrm rot="0">
            <a:off x="8797658" y="9288512"/>
            <a:ext cx="9490342" cy="523876"/>
          </a:xfrm>
          <a:prstGeom prst="rect">
            <a:avLst/>
          </a:prstGeom>
        </p:spPr>
        <p:txBody>
          <a:bodyPr anchor="t" rtlCol="false" tIns="0" lIns="0" bIns="0" rIns="0">
            <a:spAutoFit/>
          </a:bodyPr>
          <a:lstStyle/>
          <a:p>
            <a:pPr algn="ctr" marL="0" indent="0" lvl="0">
              <a:lnSpc>
                <a:spcPts val="4199"/>
              </a:lnSpc>
              <a:spcBef>
                <a:spcPct val="0"/>
              </a:spcBef>
            </a:pPr>
            <a:r>
              <a:rPr lang="en-US" sz="2999">
                <a:solidFill>
                  <a:srgbClr val="FFFFFF"/>
                </a:solidFill>
                <a:latin typeface="Poppins"/>
                <a:ea typeface="Poppins"/>
                <a:cs typeface="Poppins"/>
                <a:sym typeface="Poppins"/>
              </a:rPr>
              <a:t>Quản lý xác thực người dùng an toàn và hiệu quả</a:t>
            </a:r>
          </a:p>
        </p:txBody>
      </p:sp>
      <p:sp>
        <p:nvSpPr>
          <p:cNvPr name="TextBox 36" id="36"/>
          <p:cNvSpPr txBox="true"/>
          <p:nvPr/>
        </p:nvSpPr>
        <p:spPr>
          <a:xfrm rot="0">
            <a:off x="0" y="3318188"/>
            <a:ext cx="10117977" cy="523876"/>
          </a:xfrm>
          <a:prstGeom prst="rect">
            <a:avLst/>
          </a:prstGeom>
        </p:spPr>
        <p:txBody>
          <a:bodyPr anchor="t" rtlCol="false" tIns="0" lIns="0" bIns="0" rIns="0">
            <a:spAutoFit/>
          </a:bodyPr>
          <a:lstStyle/>
          <a:p>
            <a:pPr algn="l" marL="0" indent="0" lvl="0">
              <a:lnSpc>
                <a:spcPts val="4199"/>
              </a:lnSpc>
              <a:spcBef>
                <a:spcPct val="0"/>
              </a:spcBef>
            </a:pPr>
            <a:r>
              <a:rPr lang="en-US" sz="2999">
                <a:solidFill>
                  <a:srgbClr val="FFFFFF"/>
                </a:solidFill>
                <a:latin typeface="Poppins"/>
                <a:ea typeface="Poppins"/>
                <a:cs typeface="Poppins"/>
                <a:sym typeface="Poppins"/>
              </a:rPr>
              <a:t>Quản lý DNS, điều hướng traffic hiệu quả và đơn giản</a:t>
            </a:r>
          </a:p>
        </p:txBody>
      </p:sp>
      <p:sp>
        <p:nvSpPr>
          <p:cNvPr name="Freeform 37" id="37"/>
          <p:cNvSpPr/>
          <p:nvPr/>
        </p:nvSpPr>
        <p:spPr>
          <a:xfrm flipH="false" flipV="false" rot="0">
            <a:off x="0" y="3939064"/>
            <a:ext cx="4419708" cy="4339349"/>
          </a:xfrm>
          <a:custGeom>
            <a:avLst/>
            <a:gdLst/>
            <a:ahLst/>
            <a:cxnLst/>
            <a:rect r="r" b="b" t="t" l="l"/>
            <a:pathLst>
              <a:path h="4339349" w="4419708">
                <a:moveTo>
                  <a:pt x="0" y="0"/>
                </a:moveTo>
                <a:lnTo>
                  <a:pt x="4419708" y="0"/>
                </a:lnTo>
                <a:lnTo>
                  <a:pt x="4419708" y="4339349"/>
                </a:lnTo>
                <a:lnTo>
                  <a:pt x="0" y="43393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38" id="38"/>
          <p:cNvGrpSpPr/>
          <p:nvPr/>
        </p:nvGrpSpPr>
        <p:grpSpPr>
          <a:xfrm rot="0">
            <a:off x="421143" y="4258015"/>
            <a:ext cx="3609697" cy="3609697"/>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0" t="0" r="0" b="0"/>
              </a:stretch>
            </a:blipFill>
          </p:spPr>
        </p:sp>
      </p:grpSp>
      <p:sp>
        <p:nvSpPr>
          <p:cNvPr name="Freeform 40" id="40"/>
          <p:cNvSpPr/>
          <p:nvPr/>
        </p:nvSpPr>
        <p:spPr>
          <a:xfrm flipH="false" flipV="false" rot="0">
            <a:off x="13754904" y="2973825"/>
            <a:ext cx="4419708" cy="4339349"/>
          </a:xfrm>
          <a:custGeom>
            <a:avLst/>
            <a:gdLst/>
            <a:ahLst/>
            <a:cxnLst/>
            <a:rect r="r" b="b" t="t" l="l"/>
            <a:pathLst>
              <a:path h="4339349" w="4419708">
                <a:moveTo>
                  <a:pt x="0" y="0"/>
                </a:moveTo>
                <a:lnTo>
                  <a:pt x="4419707" y="0"/>
                </a:lnTo>
                <a:lnTo>
                  <a:pt x="4419707" y="4339350"/>
                </a:lnTo>
                <a:lnTo>
                  <a:pt x="0" y="43393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41" id="41"/>
          <p:cNvGrpSpPr/>
          <p:nvPr/>
        </p:nvGrpSpPr>
        <p:grpSpPr>
          <a:xfrm rot="0">
            <a:off x="14176046" y="3292777"/>
            <a:ext cx="3609697" cy="3609697"/>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0" t="0" r="0" b="0"/>
              </a:stretch>
            </a:blip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9CD6">
                <a:alpha val="100000"/>
              </a:srgbClr>
            </a:gs>
            <a:gs pos="100000">
              <a:srgbClr val="001860">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15513352" y="667880"/>
            <a:ext cx="1919429" cy="566532"/>
            <a:chOff x="0" y="0"/>
            <a:chExt cx="505529" cy="149210"/>
          </a:xfrm>
        </p:grpSpPr>
        <p:sp>
          <p:nvSpPr>
            <p:cNvPr name="Freeform 3" id="3"/>
            <p:cNvSpPr/>
            <p:nvPr/>
          </p:nvSpPr>
          <p:spPr>
            <a:xfrm flipH="false" flipV="false" rot="0">
              <a:off x="0" y="0"/>
              <a:ext cx="505529" cy="149210"/>
            </a:xfrm>
            <a:custGeom>
              <a:avLst/>
              <a:gdLst/>
              <a:ahLst/>
              <a:cxnLst/>
              <a:rect r="r" b="b" t="t" l="l"/>
              <a:pathLst>
                <a:path h="149210" w="505529">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FFFF"/>
            </a:solidFill>
          </p:spPr>
        </p:sp>
        <p:sp>
          <p:nvSpPr>
            <p:cNvPr name="TextBox 4" id="4"/>
            <p:cNvSpPr txBox="true"/>
            <p:nvPr/>
          </p:nvSpPr>
          <p:spPr>
            <a:xfrm>
              <a:off x="0" y="-57150"/>
              <a:ext cx="505529" cy="20636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4624599" y="731452"/>
            <a:ext cx="1662550" cy="36699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Poppins"/>
                <a:ea typeface="Poppins"/>
                <a:cs typeface="Poppins"/>
                <a:sym typeface="Poppins"/>
              </a:rPr>
              <a:t>Home</a:t>
            </a:r>
          </a:p>
        </p:txBody>
      </p:sp>
      <p:sp>
        <p:nvSpPr>
          <p:cNvPr name="TextBox 6" id="6"/>
          <p:cNvSpPr txBox="true"/>
          <p:nvPr/>
        </p:nvSpPr>
        <p:spPr>
          <a:xfrm rot="0">
            <a:off x="6888721" y="733665"/>
            <a:ext cx="1907082" cy="36699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Poppins"/>
                <a:ea typeface="Poppins"/>
                <a:cs typeface="Poppins"/>
                <a:sym typeface="Poppins"/>
              </a:rPr>
              <a:t>About</a:t>
            </a:r>
          </a:p>
        </p:txBody>
      </p:sp>
      <p:sp>
        <p:nvSpPr>
          <p:cNvPr name="TextBox 7" id="7"/>
          <p:cNvSpPr txBox="true"/>
          <p:nvPr/>
        </p:nvSpPr>
        <p:spPr>
          <a:xfrm rot="0">
            <a:off x="9596344" y="733665"/>
            <a:ext cx="1589190" cy="366996"/>
          </a:xfrm>
          <a:prstGeom prst="rect">
            <a:avLst/>
          </a:prstGeom>
        </p:spPr>
        <p:txBody>
          <a:bodyPr anchor="t" rtlCol="false" tIns="0" lIns="0" bIns="0" rIns="0">
            <a:spAutoFit/>
          </a:bodyPr>
          <a:lstStyle/>
          <a:p>
            <a:pPr algn="ctr" marL="0" indent="0" lvl="0">
              <a:lnSpc>
                <a:spcPts val="2871"/>
              </a:lnSpc>
              <a:spcBef>
                <a:spcPct val="0"/>
              </a:spcBef>
            </a:pPr>
            <a:r>
              <a:rPr lang="en-US" b="true" sz="2051" spc="4">
                <a:solidFill>
                  <a:srgbClr val="FFFFFF"/>
                </a:solidFill>
                <a:latin typeface="Poppins Bold"/>
                <a:ea typeface="Poppins Bold"/>
                <a:cs typeface="Poppins Bold"/>
                <a:sym typeface="Poppins Bold"/>
              </a:rPr>
              <a:t>Content</a:t>
            </a:r>
          </a:p>
        </p:txBody>
      </p:sp>
      <p:sp>
        <p:nvSpPr>
          <p:cNvPr name="TextBox 8" id="8"/>
          <p:cNvSpPr txBox="true"/>
          <p:nvPr/>
        </p:nvSpPr>
        <p:spPr>
          <a:xfrm rot="0">
            <a:off x="11529929" y="731452"/>
            <a:ext cx="2224975" cy="36699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Poppins"/>
                <a:ea typeface="Poppins"/>
                <a:cs typeface="Poppins"/>
                <a:sym typeface="Poppins"/>
              </a:rPr>
              <a:t>Others</a:t>
            </a:r>
          </a:p>
        </p:txBody>
      </p:sp>
      <p:sp>
        <p:nvSpPr>
          <p:cNvPr name="TextBox 9" id="9"/>
          <p:cNvSpPr txBox="true"/>
          <p:nvPr/>
        </p:nvSpPr>
        <p:spPr>
          <a:xfrm rot="0">
            <a:off x="855218" y="552992"/>
            <a:ext cx="1761862" cy="391640"/>
          </a:xfrm>
          <a:prstGeom prst="rect">
            <a:avLst/>
          </a:prstGeom>
        </p:spPr>
        <p:txBody>
          <a:bodyPr anchor="t" rtlCol="false" tIns="0" lIns="0" bIns="0" rIns="0">
            <a:spAutoFit/>
          </a:bodyPr>
          <a:lstStyle/>
          <a:p>
            <a:pPr algn="l" marL="0" indent="0" lvl="0">
              <a:lnSpc>
                <a:spcPts val="3088"/>
              </a:lnSpc>
              <a:spcBef>
                <a:spcPct val="0"/>
              </a:spcBef>
            </a:pPr>
            <a:r>
              <a:rPr lang="en-US" b="true" sz="2206" spc="4">
                <a:solidFill>
                  <a:srgbClr val="FFFFFF"/>
                </a:solidFill>
                <a:latin typeface="Poppins Heavy"/>
                <a:ea typeface="Poppins Heavy"/>
                <a:cs typeface="Poppins Heavy"/>
                <a:sym typeface="Poppins Heavy"/>
              </a:rPr>
              <a:t>Thynk</a:t>
            </a:r>
          </a:p>
        </p:txBody>
      </p:sp>
      <p:sp>
        <p:nvSpPr>
          <p:cNvPr name="TextBox 10" id="10"/>
          <p:cNvSpPr txBox="true"/>
          <p:nvPr/>
        </p:nvSpPr>
        <p:spPr>
          <a:xfrm rot="0">
            <a:off x="855218" y="874053"/>
            <a:ext cx="1761862" cy="391640"/>
          </a:xfrm>
          <a:prstGeom prst="rect">
            <a:avLst/>
          </a:prstGeom>
        </p:spPr>
        <p:txBody>
          <a:bodyPr anchor="t" rtlCol="false" tIns="0" lIns="0" bIns="0" rIns="0">
            <a:spAutoFit/>
          </a:bodyPr>
          <a:lstStyle/>
          <a:p>
            <a:pPr algn="l" marL="0" indent="0" lvl="0">
              <a:lnSpc>
                <a:spcPts val="3088"/>
              </a:lnSpc>
              <a:spcBef>
                <a:spcPct val="0"/>
              </a:spcBef>
            </a:pPr>
            <a:r>
              <a:rPr lang="en-US" sz="2206" spc="4">
                <a:solidFill>
                  <a:srgbClr val="FFFFFF"/>
                </a:solidFill>
                <a:latin typeface="Poppins"/>
                <a:ea typeface="Poppins"/>
                <a:cs typeface="Poppins"/>
                <a:sym typeface="Poppins"/>
              </a:rPr>
              <a:t>Unlimited.</a:t>
            </a:r>
          </a:p>
        </p:txBody>
      </p:sp>
      <p:sp>
        <p:nvSpPr>
          <p:cNvPr name="TextBox 11" id="11"/>
          <p:cNvSpPr txBox="true"/>
          <p:nvPr/>
        </p:nvSpPr>
        <p:spPr>
          <a:xfrm rot="0">
            <a:off x="1814762" y="1537657"/>
            <a:ext cx="12783009" cy="1955784"/>
          </a:xfrm>
          <a:prstGeom prst="rect">
            <a:avLst/>
          </a:prstGeom>
        </p:spPr>
        <p:txBody>
          <a:bodyPr anchor="t" rtlCol="false" tIns="0" lIns="0" bIns="0" rIns="0">
            <a:spAutoFit/>
          </a:bodyPr>
          <a:lstStyle/>
          <a:p>
            <a:pPr algn="l">
              <a:lnSpc>
                <a:spcPts val="13490"/>
              </a:lnSpc>
            </a:pPr>
            <a:r>
              <a:rPr lang="en-US" sz="11241" b="true">
                <a:solidFill>
                  <a:srgbClr val="FFFFFF"/>
                </a:solidFill>
                <a:latin typeface="Neo Sans Bold"/>
                <a:ea typeface="Neo Sans Bold"/>
                <a:cs typeface="Neo Sans Bold"/>
                <a:sym typeface="Neo Sans Bold"/>
              </a:rPr>
              <a:t>TECHNICAL</a:t>
            </a:r>
          </a:p>
        </p:txBody>
      </p:sp>
      <p:sp>
        <p:nvSpPr>
          <p:cNvPr name="TextBox 12" id="12"/>
          <p:cNvSpPr txBox="true"/>
          <p:nvPr/>
        </p:nvSpPr>
        <p:spPr>
          <a:xfrm rot="0">
            <a:off x="1814762" y="2942037"/>
            <a:ext cx="13264495" cy="2066925"/>
          </a:xfrm>
          <a:prstGeom prst="rect">
            <a:avLst/>
          </a:prstGeom>
        </p:spPr>
        <p:txBody>
          <a:bodyPr anchor="t" rtlCol="false" tIns="0" lIns="0" bIns="0" rIns="0">
            <a:spAutoFit/>
          </a:bodyPr>
          <a:lstStyle/>
          <a:p>
            <a:pPr algn="l">
              <a:lnSpc>
                <a:spcPts val="14279"/>
              </a:lnSpc>
            </a:pPr>
            <a:r>
              <a:rPr lang="en-US" sz="11899" b="true">
                <a:solidFill>
                  <a:srgbClr val="00FFFF"/>
                </a:solidFill>
                <a:latin typeface="Neo Sans Bold"/>
                <a:ea typeface="Neo Sans Bold"/>
                <a:cs typeface="Neo Sans Bold"/>
                <a:sym typeface="Neo Sans Bold"/>
              </a:rPr>
              <a:t>IMPLEMENTATION</a:t>
            </a:r>
          </a:p>
        </p:txBody>
      </p:sp>
      <p:sp>
        <p:nvSpPr>
          <p:cNvPr name="TextBox 13" id="13"/>
          <p:cNvSpPr txBox="true"/>
          <p:nvPr/>
        </p:nvSpPr>
        <p:spPr>
          <a:xfrm rot="0">
            <a:off x="1736149" y="6008826"/>
            <a:ext cx="3559291" cy="2604135"/>
          </a:xfrm>
          <a:prstGeom prst="rect">
            <a:avLst/>
          </a:prstGeom>
        </p:spPr>
        <p:txBody>
          <a:bodyPr anchor="t" rtlCol="false" tIns="0" lIns="0" bIns="0" rIns="0">
            <a:spAutoFit/>
          </a:bodyPr>
          <a:lstStyle/>
          <a:p>
            <a:pPr algn="just" marL="453390" indent="-226695" lvl="1">
              <a:lnSpc>
                <a:spcPts val="2940"/>
              </a:lnSpc>
              <a:buFont typeface="Arial"/>
              <a:buChar char="•"/>
            </a:pPr>
            <a:r>
              <a:rPr lang="en-US" sz="2100">
                <a:solidFill>
                  <a:srgbClr val="FFFFFF"/>
                </a:solidFill>
                <a:latin typeface="Poppins"/>
                <a:ea typeface="Poppins"/>
                <a:cs typeface="Poppins"/>
                <a:sym typeface="Poppins"/>
              </a:rPr>
              <a:t>Planning &amp; Design</a:t>
            </a:r>
          </a:p>
          <a:p>
            <a:pPr algn="l" marL="453390" indent="-226695" lvl="1">
              <a:lnSpc>
                <a:spcPts val="2940"/>
              </a:lnSpc>
              <a:buFont typeface="Arial"/>
              <a:buChar char="•"/>
            </a:pPr>
            <a:r>
              <a:rPr lang="en-US" sz="2100">
                <a:solidFill>
                  <a:srgbClr val="FFFFFF"/>
                </a:solidFill>
                <a:latin typeface="Poppins"/>
                <a:ea typeface="Poppins"/>
                <a:cs typeface="Poppins"/>
                <a:sym typeface="Poppins"/>
              </a:rPr>
              <a:t>Infrastructure Setup (EC2, DocumentDB, S3, Cognito, Route 53)</a:t>
            </a:r>
          </a:p>
          <a:p>
            <a:pPr algn="l" marL="453390" indent="-226695" lvl="1">
              <a:lnSpc>
                <a:spcPts val="2940"/>
              </a:lnSpc>
              <a:buFont typeface="Arial"/>
              <a:buChar char="•"/>
            </a:pPr>
            <a:r>
              <a:rPr lang="en-US" sz="2100">
                <a:solidFill>
                  <a:srgbClr val="FFFFFF"/>
                </a:solidFill>
                <a:latin typeface="Poppins"/>
                <a:ea typeface="Poppins"/>
                <a:cs typeface="Poppins"/>
                <a:sym typeface="Poppins"/>
              </a:rPr>
              <a:t>Development &amp; Integration</a:t>
            </a:r>
          </a:p>
          <a:p>
            <a:pPr algn="just" marL="453390" indent="-226695" lvl="1">
              <a:lnSpc>
                <a:spcPts val="2940"/>
              </a:lnSpc>
              <a:buFont typeface="Arial"/>
              <a:buChar char="•"/>
            </a:pPr>
            <a:r>
              <a:rPr lang="en-US" sz="2100">
                <a:solidFill>
                  <a:srgbClr val="FFFFFF"/>
                </a:solidFill>
                <a:latin typeface="Poppins"/>
                <a:ea typeface="Poppins"/>
                <a:cs typeface="Poppins"/>
                <a:sym typeface="Poppins"/>
              </a:rPr>
              <a:t>Testing &amp; Deployment</a:t>
            </a:r>
          </a:p>
        </p:txBody>
      </p:sp>
      <p:sp>
        <p:nvSpPr>
          <p:cNvPr name="TextBox 14" id="14"/>
          <p:cNvSpPr txBox="true"/>
          <p:nvPr/>
        </p:nvSpPr>
        <p:spPr>
          <a:xfrm rot="0">
            <a:off x="6171740" y="6008826"/>
            <a:ext cx="4056987" cy="3347085"/>
          </a:xfrm>
          <a:prstGeom prst="rect">
            <a:avLst/>
          </a:prstGeom>
        </p:spPr>
        <p:txBody>
          <a:bodyPr anchor="t" rtlCol="false" tIns="0" lIns="0" bIns="0" rIns="0">
            <a:spAutoFit/>
          </a:bodyPr>
          <a:lstStyle/>
          <a:p>
            <a:pPr algn="l" marL="453390" indent="-226695" lvl="1">
              <a:lnSpc>
                <a:spcPts val="2940"/>
              </a:lnSpc>
              <a:buFont typeface="Arial"/>
              <a:buChar char="•"/>
            </a:pPr>
            <a:r>
              <a:rPr lang="en-US" sz="2100">
                <a:solidFill>
                  <a:srgbClr val="FFFFFF"/>
                </a:solidFill>
                <a:latin typeface="Poppins"/>
                <a:ea typeface="Poppins"/>
                <a:cs typeface="Poppins"/>
                <a:sym typeface="Poppins"/>
              </a:rPr>
              <a:t>EC2: t3.medium instances, Auto Scaling</a:t>
            </a:r>
          </a:p>
          <a:p>
            <a:pPr algn="l" marL="453390" indent="-226695" lvl="1">
              <a:lnSpc>
                <a:spcPts val="2940"/>
              </a:lnSpc>
              <a:buFont typeface="Arial"/>
              <a:buChar char="•"/>
            </a:pPr>
            <a:r>
              <a:rPr lang="en-US" sz="2100">
                <a:solidFill>
                  <a:srgbClr val="FFFFFF"/>
                </a:solidFill>
                <a:latin typeface="Poppins"/>
                <a:ea typeface="Poppins"/>
                <a:cs typeface="Poppins"/>
                <a:sym typeface="Poppins"/>
              </a:rPr>
              <a:t>DocumentDB: 1 cluster (2 instances)</a:t>
            </a:r>
          </a:p>
          <a:p>
            <a:pPr algn="l" marL="453390" indent="-226695" lvl="1">
              <a:lnSpc>
                <a:spcPts val="2940"/>
              </a:lnSpc>
              <a:buFont typeface="Arial"/>
              <a:buChar char="•"/>
            </a:pPr>
            <a:r>
              <a:rPr lang="en-US" sz="2100">
                <a:solidFill>
                  <a:srgbClr val="FFFFFF"/>
                </a:solidFill>
                <a:latin typeface="Poppins"/>
                <a:ea typeface="Poppins"/>
                <a:cs typeface="Poppins"/>
                <a:sym typeface="Poppins"/>
              </a:rPr>
              <a:t>S3: Standard Storage class</a:t>
            </a:r>
          </a:p>
          <a:p>
            <a:pPr algn="l" marL="453390" indent="-226695" lvl="1">
              <a:lnSpc>
                <a:spcPts val="2940"/>
              </a:lnSpc>
              <a:buFont typeface="Arial"/>
              <a:buChar char="•"/>
            </a:pPr>
            <a:r>
              <a:rPr lang="en-US" sz="2100">
                <a:solidFill>
                  <a:srgbClr val="FFFFFF"/>
                </a:solidFill>
                <a:latin typeface="Poppins"/>
                <a:ea typeface="Poppins"/>
                <a:cs typeface="Poppins"/>
                <a:sym typeface="Poppins"/>
              </a:rPr>
              <a:t>Cognito: User Pool và Identity Pool</a:t>
            </a:r>
          </a:p>
          <a:p>
            <a:pPr algn="l" marL="453390" indent="-226695" lvl="1">
              <a:lnSpc>
                <a:spcPts val="2940"/>
              </a:lnSpc>
              <a:buFont typeface="Arial"/>
              <a:buChar char="•"/>
            </a:pPr>
            <a:r>
              <a:rPr lang="en-US" sz="2100">
                <a:solidFill>
                  <a:srgbClr val="FFFFFF"/>
                </a:solidFill>
                <a:latin typeface="Poppins"/>
                <a:ea typeface="Poppins"/>
                <a:cs typeface="Poppins"/>
                <a:sym typeface="Poppins"/>
              </a:rPr>
              <a:t>Route 53: Domain và DNS management</a:t>
            </a:r>
          </a:p>
        </p:txBody>
      </p:sp>
      <p:sp>
        <p:nvSpPr>
          <p:cNvPr name="TextBox 15" id="15"/>
          <p:cNvSpPr txBox="true"/>
          <p:nvPr/>
        </p:nvSpPr>
        <p:spPr>
          <a:xfrm rot="0">
            <a:off x="10679534" y="6008826"/>
            <a:ext cx="2553751" cy="375285"/>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FFFFFF"/>
                </a:solidFill>
                <a:latin typeface="Poppins"/>
                <a:ea typeface="Poppins"/>
                <a:cs typeface="Poppins"/>
                <a:sym typeface="Poppins"/>
              </a:rPr>
              <a:t>Unit, Integration</a:t>
            </a:r>
          </a:p>
        </p:txBody>
      </p:sp>
      <p:sp>
        <p:nvSpPr>
          <p:cNvPr name="TextBox 16" id="16"/>
          <p:cNvSpPr txBox="true"/>
          <p:nvPr/>
        </p:nvSpPr>
        <p:spPr>
          <a:xfrm rot="0">
            <a:off x="1736149" y="5399226"/>
            <a:ext cx="3559291" cy="333375"/>
          </a:xfrm>
          <a:prstGeom prst="rect">
            <a:avLst/>
          </a:prstGeom>
        </p:spPr>
        <p:txBody>
          <a:bodyPr anchor="t" rtlCol="false" tIns="0" lIns="0" bIns="0" rIns="0">
            <a:spAutoFit/>
          </a:bodyPr>
          <a:lstStyle/>
          <a:p>
            <a:pPr algn="just">
              <a:lnSpc>
                <a:spcPts val="2520"/>
              </a:lnSpc>
            </a:pPr>
            <a:r>
              <a:rPr lang="en-US" b="true" sz="2100">
                <a:solidFill>
                  <a:srgbClr val="00FFFF"/>
                </a:solidFill>
                <a:latin typeface="Poppins Bold"/>
                <a:ea typeface="Poppins Bold"/>
                <a:cs typeface="Poppins Bold"/>
                <a:sym typeface="Poppins Bold"/>
              </a:rPr>
              <a:t>IMPLEMENTATION PHASES</a:t>
            </a:r>
          </a:p>
        </p:txBody>
      </p:sp>
      <p:sp>
        <p:nvSpPr>
          <p:cNvPr name="TextBox 17" id="17"/>
          <p:cNvSpPr txBox="true"/>
          <p:nvPr/>
        </p:nvSpPr>
        <p:spPr>
          <a:xfrm rot="0">
            <a:off x="6171740" y="5399226"/>
            <a:ext cx="4056987" cy="333375"/>
          </a:xfrm>
          <a:prstGeom prst="rect">
            <a:avLst/>
          </a:prstGeom>
        </p:spPr>
        <p:txBody>
          <a:bodyPr anchor="t" rtlCol="false" tIns="0" lIns="0" bIns="0" rIns="0">
            <a:spAutoFit/>
          </a:bodyPr>
          <a:lstStyle/>
          <a:p>
            <a:pPr algn="ctr">
              <a:lnSpc>
                <a:spcPts val="2520"/>
              </a:lnSpc>
            </a:pPr>
            <a:r>
              <a:rPr lang="en-US" b="true" sz="2100">
                <a:solidFill>
                  <a:srgbClr val="00FFFF"/>
                </a:solidFill>
                <a:latin typeface="Poppins Bold"/>
                <a:ea typeface="Poppins Bold"/>
                <a:cs typeface="Poppins Bold"/>
                <a:sym typeface="Poppins Bold"/>
              </a:rPr>
              <a:t>TECHNICAL REQUIREMENTS</a:t>
            </a:r>
          </a:p>
        </p:txBody>
      </p:sp>
      <p:sp>
        <p:nvSpPr>
          <p:cNvPr name="TextBox 18" id="18"/>
          <p:cNvSpPr txBox="true"/>
          <p:nvPr/>
        </p:nvSpPr>
        <p:spPr>
          <a:xfrm rot="0">
            <a:off x="10679534" y="5399226"/>
            <a:ext cx="2553751" cy="333375"/>
          </a:xfrm>
          <a:prstGeom prst="rect">
            <a:avLst/>
          </a:prstGeom>
        </p:spPr>
        <p:txBody>
          <a:bodyPr anchor="t" rtlCol="false" tIns="0" lIns="0" bIns="0" rIns="0">
            <a:spAutoFit/>
          </a:bodyPr>
          <a:lstStyle/>
          <a:p>
            <a:pPr algn="just">
              <a:lnSpc>
                <a:spcPts val="2520"/>
              </a:lnSpc>
            </a:pPr>
            <a:r>
              <a:rPr lang="en-US" b="true" sz="2100">
                <a:solidFill>
                  <a:srgbClr val="00FFFF"/>
                </a:solidFill>
                <a:latin typeface="Poppins Bold"/>
                <a:ea typeface="Poppins Bold"/>
                <a:cs typeface="Poppins Bold"/>
                <a:sym typeface="Poppins Bold"/>
              </a:rPr>
              <a:t>TESTING STRATEGY</a:t>
            </a:r>
          </a:p>
        </p:txBody>
      </p:sp>
      <p:sp>
        <p:nvSpPr>
          <p:cNvPr name="Freeform 19" id="19"/>
          <p:cNvSpPr/>
          <p:nvPr/>
        </p:nvSpPr>
        <p:spPr>
          <a:xfrm flipH="false" flipV="false" rot="6090037">
            <a:off x="12892307" y="-274372"/>
            <a:ext cx="14861992" cy="10835743"/>
          </a:xfrm>
          <a:custGeom>
            <a:avLst/>
            <a:gdLst/>
            <a:ahLst/>
            <a:cxnLst/>
            <a:rect r="r" b="b" t="t" l="l"/>
            <a:pathLst>
              <a:path h="10835743" w="14861992">
                <a:moveTo>
                  <a:pt x="0" y="0"/>
                </a:moveTo>
                <a:lnTo>
                  <a:pt x="14861992" y="0"/>
                </a:lnTo>
                <a:lnTo>
                  <a:pt x="14861992" y="10835744"/>
                </a:lnTo>
                <a:lnTo>
                  <a:pt x="0" y="108357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0" id="20"/>
          <p:cNvSpPr txBox="true"/>
          <p:nvPr/>
        </p:nvSpPr>
        <p:spPr>
          <a:xfrm rot="0">
            <a:off x="15762422" y="735562"/>
            <a:ext cx="1421291" cy="358775"/>
          </a:xfrm>
          <a:prstGeom prst="rect">
            <a:avLst/>
          </a:prstGeom>
        </p:spPr>
        <p:txBody>
          <a:bodyPr anchor="t" rtlCol="false" tIns="0" lIns="0" bIns="0" rIns="0">
            <a:spAutoFit/>
          </a:bodyPr>
          <a:lstStyle/>
          <a:p>
            <a:pPr algn="ctr">
              <a:lnSpc>
                <a:spcPts val="2799"/>
              </a:lnSpc>
              <a:spcBef>
                <a:spcPct val="0"/>
              </a:spcBef>
            </a:pPr>
            <a:r>
              <a:rPr lang="en-US" b="true" sz="1999" spc="3">
                <a:solidFill>
                  <a:srgbClr val="004286"/>
                </a:solidFill>
                <a:latin typeface="Poppins Bold"/>
                <a:ea typeface="Poppins Bold"/>
                <a:cs typeface="Poppins Bold"/>
                <a:sym typeface="Poppins Bold"/>
              </a:rPr>
              <a:t>Page 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9CD6">
                <a:alpha val="100000"/>
              </a:srgbClr>
            </a:gs>
            <a:gs pos="100000">
              <a:srgbClr val="001860">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15513352" y="667880"/>
            <a:ext cx="1919429" cy="566532"/>
            <a:chOff x="0" y="0"/>
            <a:chExt cx="505529" cy="149210"/>
          </a:xfrm>
        </p:grpSpPr>
        <p:sp>
          <p:nvSpPr>
            <p:cNvPr name="Freeform 3" id="3"/>
            <p:cNvSpPr/>
            <p:nvPr/>
          </p:nvSpPr>
          <p:spPr>
            <a:xfrm flipH="false" flipV="false" rot="0">
              <a:off x="0" y="0"/>
              <a:ext cx="505529" cy="149210"/>
            </a:xfrm>
            <a:custGeom>
              <a:avLst/>
              <a:gdLst/>
              <a:ahLst/>
              <a:cxnLst/>
              <a:rect r="r" b="b" t="t" l="l"/>
              <a:pathLst>
                <a:path h="149210" w="505529">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FFFF"/>
            </a:solidFill>
          </p:spPr>
        </p:sp>
        <p:sp>
          <p:nvSpPr>
            <p:cNvPr name="TextBox 4" id="4"/>
            <p:cNvSpPr txBox="true"/>
            <p:nvPr/>
          </p:nvSpPr>
          <p:spPr>
            <a:xfrm>
              <a:off x="0" y="-57150"/>
              <a:ext cx="505529" cy="20636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0" y="7916493"/>
            <a:ext cx="18288000" cy="2370507"/>
          </a:xfrm>
          <a:custGeom>
            <a:avLst/>
            <a:gdLst/>
            <a:ahLst/>
            <a:cxnLst/>
            <a:rect r="r" b="b" t="t" l="l"/>
            <a:pathLst>
              <a:path h="2370507" w="18288000">
                <a:moveTo>
                  <a:pt x="0" y="0"/>
                </a:moveTo>
                <a:lnTo>
                  <a:pt x="18288000" y="0"/>
                </a:lnTo>
                <a:lnTo>
                  <a:pt x="18288000" y="2370507"/>
                </a:lnTo>
                <a:lnTo>
                  <a:pt x="0" y="2370507"/>
                </a:lnTo>
                <a:lnTo>
                  <a:pt x="0" y="0"/>
                </a:lnTo>
                <a:close/>
              </a:path>
            </a:pathLst>
          </a:custGeom>
          <a:blipFill>
            <a:blip r:embed="rId2">
              <a:extLst>
                <a:ext uri="{96DAC541-7B7A-43D3-8B79-37D633B846F1}">
                  <asvg:svgBlip xmlns:asvg="http://schemas.microsoft.com/office/drawing/2016/SVG/main" r:embed="rId3"/>
                </a:ext>
              </a:extLst>
            </a:blip>
            <a:stretch>
              <a:fillRect l="0" t="0" r="0" b="-222463"/>
            </a:stretch>
          </a:blipFill>
        </p:spPr>
      </p:sp>
      <p:sp>
        <p:nvSpPr>
          <p:cNvPr name="TextBox 6" id="6"/>
          <p:cNvSpPr txBox="true"/>
          <p:nvPr/>
        </p:nvSpPr>
        <p:spPr>
          <a:xfrm rot="0">
            <a:off x="4624599" y="731452"/>
            <a:ext cx="1662550" cy="36699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Poppins"/>
                <a:ea typeface="Poppins"/>
                <a:cs typeface="Poppins"/>
                <a:sym typeface="Poppins"/>
              </a:rPr>
              <a:t>Home</a:t>
            </a:r>
          </a:p>
        </p:txBody>
      </p:sp>
      <p:sp>
        <p:nvSpPr>
          <p:cNvPr name="TextBox 7" id="7"/>
          <p:cNvSpPr txBox="true"/>
          <p:nvPr/>
        </p:nvSpPr>
        <p:spPr>
          <a:xfrm rot="0">
            <a:off x="6888721" y="733665"/>
            <a:ext cx="1907082" cy="36699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Poppins"/>
                <a:ea typeface="Poppins"/>
                <a:cs typeface="Poppins"/>
                <a:sym typeface="Poppins"/>
              </a:rPr>
              <a:t>About</a:t>
            </a:r>
          </a:p>
        </p:txBody>
      </p:sp>
      <p:sp>
        <p:nvSpPr>
          <p:cNvPr name="TextBox 8" id="8"/>
          <p:cNvSpPr txBox="true"/>
          <p:nvPr/>
        </p:nvSpPr>
        <p:spPr>
          <a:xfrm rot="0">
            <a:off x="9596344" y="733665"/>
            <a:ext cx="1589190" cy="366996"/>
          </a:xfrm>
          <a:prstGeom prst="rect">
            <a:avLst/>
          </a:prstGeom>
        </p:spPr>
        <p:txBody>
          <a:bodyPr anchor="t" rtlCol="false" tIns="0" lIns="0" bIns="0" rIns="0">
            <a:spAutoFit/>
          </a:bodyPr>
          <a:lstStyle/>
          <a:p>
            <a:pPr algn="ctr" marL="0" indent="0" lvl="0">
              <a:lnSpc>
                <a:spcPts val="2871"/>
              </a:lnSpc>
              <a:spcBef>
                <a:spcPct val="0"/>
              </a:spcBef>
            </a:pPr>
            <a:r>
              <a:rPr lang="en-US" b="true" sz="2051" spc="4">
                <a:solidFill>
                  <a:srgbClr val="FFFFFF"/>
                </a:solidFill>
                <a:latin typeface="Poppins Bold"/>
                <a:ea typeface="Poppins Bold"/>
                <a:cs typeface="Poppins Bold"/>
                <a:sym typeface="Poppins Bold"/>
              </a:rPr>
              <a:t>Content</a:t>
            </a:r>
          </a:p>
        </p:txBody>
      </p:sp>
      <p:sp>
        <p:nvSpPr>
          <p:cNvPr name="TextBox 9" id="9"/>
          <p:cNvSpPr txBox="true"/>
          <p:nvPr/>
        </p:nvSpPr>
        <p:spPr>
          <a:xfrm rot="0">
            <a:off x="11529929" y="731452"/>
            <a:ext cx="2224975" cy="36699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Poppins"/>
                <a:ea typeface="Poppins"/>
                <a:cs typeface="Poppins"/>
                <a:sym typeface="Poppins"/>
              </a:rPr>
              <a:t>Others</a:t>
            </a:r>
          </a:p>
        </p:txBody>
      </p:sp>
      <p:sp>
        <p:nvSpPr>
          <p:cNvPr name="TextBox 10" id="10"/>
          <p:cNvSpPr txBox="true"/>
          <p:nvPr/>
        </p:nvSpPr>
        <p:spPr>
          <a:xfrm rot="0">
            <a:off x="15762422" y="735562"/>
            <a:ext cx="1421291" cy="358775"/>
          </a:xfrm>
          <a:prstGeom prst="rect">
            <a:avLst/>
          </a:prstGeom>
        </p:spPr>
        <p:txBody>
          <a:bodyPr anchor="t" rtlCol="false" tIns="0" lIns="0" bIns="0" rIns="0">
            <a:spAutoFit/>
          </a:bodyPr>
          <a:lstStyle/>
          <a:p>
            <a:pPr algn="ctr">
              <a:lnSpc>
                <a:spcPts val="2799"/>
              </a:lnSpc>
              <a:spcBef>
                <a:spcPct val="0"/>
              </a:spcBef>
            </a:pPr>
            <a:r>
              <a:rPr lang="en-US" b="true" sz="1999" spc="3">
                <a:solidFill>
                  <a:srgbClr val="004286"/>
                </a:solidFill>
                <a:latin typeface="Poppins Bold"/>
                <a:ea typeface="Poppins Bold"/>
                <a:cs typeface="Poppins Bold"/>
                <a:sym typeface="Poppins Bold"/>
              </a:rPr>
              <a:t>Page 13</a:t>
            </a:r>
          </a:p>
        </p:txBody>
      </p:sp>
      <p:sp>
        <p:nvSpPr>
          <p:cNvPr name="TextBox 11" id="11"/>
          <p:cNvSpPr txBox="true"/>
          <p:nvPr/>
        </p:nvSpPr>
        <p:spPr>
          <a:xfrm rot="0">
            <a:off x="855218" y="552992"/>
            <a:ext cx="1761862" cy="391640"/>
          </a:xfrm>
          <a:prstGeom prst="rect">
            <a:avLst/>
          </a:prstGeom>
        </p:spPr>
        <p:txBody>
          <a:bodyPr anchor="t" rtlCol="false" tIns="0" lIns="0" bIns="0" rIns="0">
            <a:spAutoFit/>
          </a:bodyPr>
          <a:lstStyle/>
          <a:p>
            <a:pPr algn="l" marL="0" indent="0" lvl="0">
              <a:lnSpc>
                <a:spcPts val="3088"/>
              </a:lnSpc>
              <a:spcBef>
                <a:spcPct val="0"/>
              </a:spcBef>
            </a:pPr>
            <a:r>
              <a:rPr lang="en-US" b="true" sz="2206" spc="4">
                <a:solidFill>
                  <a:srgbClr val="FFFFFF"/>
                </a:solidFill>
                <a:latin typeface="Poppins Heavy"/>
                <a:ea typeface="Poppins Heavy"/>
                <a:cs typeface="Poppins Heavy"/>
                <a:sym typeface="Poppins Heavy"/>
              </a:rPr>
              <a:t>Thynk</a:t>
            </a:r>
          </a:p>
        </p:txBody>
      </p:sp>
      <p:sp>
        <p:nvSpPr>
          <p:cNvPr name="TextBox 12" id="12"/>
          <p:cNvSpPr txBox="true"/>
          <p:nvPr/>
        </p:nvSpPr>
        <p:spPr>
          <a:xfrm rot="0">
            <a:off x="855218" y="874053"/>
            <a:ext cx="1761862" cy="391640"/>
          </a:xfrm>
          <a:prstGeom prst="rect">
            <a:avLst/>
          </a:prstGeom>
        </p:spPr>
        <p:txBody>
          <a:bodyPr anchor="t" rtlCol="false" tIns="0" lIns="0" bIns="0" rIns="0">
            <a:spAutoFit/>
          </a:bodyPr>
          <a:lstStyle/>
          <a:p>
            <a:pPr algn="l" marL="0" indent="0" lvl="0">
              <a:lnSpc>
                <a:spcPts val="3088"/>
              </a:lnSpc>
              <a:spcBef>
                <a:spcPct val="0"/>
              </a:spcBef>
            </a:pPr>
            <a:r>
              <a:rPr lang="en-US" sz="2206" spc="4">
                <a:solidFill>
                  <a:srgbClr val="FFFFFF"/>
                </a:solidFill>
                <a:latin typeface="Poppins"/>
                <a:ea typeface="Poppins"/>
                <a:cs typeface="Poppins"/>
                <a:sym typeface="Poppins"/>
              </a:rPr>
              <a:t>Unlimited.</a:t>
            </a:r>
          </a:p>
        </p:txBody>
      </p:sp>
      <p:sp>
        <p:nvSpPr>
          <p:cNvPr name="TextBox 13" id="13"/>
          <p:cNvSpPr txBox="true"/>
          <p:nvPr/>
        </p:nvSpPr>
        <p:spPr>
          <a:xfrm rot="0">
            <a:off x="1714153" y="1870973"/>
            <a:ext cx="14859693" cy="1724025"/>
          </a:xfrm>
          <a:prstGeom prst="rect">
            <a:avLst/>
          </a:prstGeom>
        </p:spPr>
        <p:txBody>
          <a:bodyPr anchor="t" rtlCol="false" tIns="0" lIns="0" bIns="0" rIns="0">
            <a:spAutoFit/>
          </a:bodyPr>
          <a:lstStyle/>
          <a:p>
            <a:pPr algn="l">
              <a:lnSpc>
                <a:spcPts val="11999"/>
              </a:lnSpc>
            </a:pPr>
            <a:r>
              <a:rPr lang="en-US" sz="9999" b="true">
                <a:solidFill>
                  <a:srgbClr val="FFFFFF"/>
                </a:solidFill>
                <a:latin typeface="Neo Sans Bold"/>
                <a:ea typeface="Neo Sans Bold"/>
                <a:cs typeface="Neo Sans Bold"/>
                <a:sym typeface="Neo Sans Bold"/>
              </a:rPr>
              <a:t>TIMELINE &amp; </a:t>
            </a:r>
            <a:r>
              <a:rPr lang="en-US" sz="9999" b="true">
                <a:solidFill>
                  <a:srgbClr val="00FFFF"/>
                </a:solidFill>
                <a:latin typeface="Neo Sans Bold"/>
                <a:ea typeface="Neo Sans Bold"/>
                <a:cs typeface="Neo Sans Bold"/>
                <a:sym typeface="Neo Sans Bold"/>
              </a:rPr>
              <a:t>MILESTONES</a:t>
            </a:r>
          </a:p>
        </p:txBody>
      </p:sp>
      <p:sp>
        <p:nvSpPr>
          <p:cNvPr name="TextBox 14" id="14"/>
          <p:cNvSpPr txBox="true"/>
          <p:nvPr/>
        </p:nvSpPr>
        <p:spPr>
          <a:xfrm rot="0">
            <a:off x="2200088" y="5631070"/>
            <a:ext cx="6055071" cy="1489710"/>
          </a:xfrm>
          <a:prstGeom prst="rect">
            <a:avLst/>
          </a:prstGeom>
        </p:spPr>
        <p:txBody>
          <a:bodyPr anchor="t" rtlCol="false" tIns="0" lIns="0" bIns="0" rIns="0">
            <a:spAutoFit/>
          </a:bodyPr>
          <a:lstStyle/>
          <a:p>
            <a:pPr algn="r">
              <a:lnSpc>
                <a:spcPts val="2940"/>
              </a:lnSpc>
            </a:pPr>
            <a:r>
              <a:rPr lang="en-US" sz="2100">
                <a:solidFill>
                  <a:srgbClr val="FFFFFF"/>
                </a:solidFill>
                <a:latin typeface="Poppins"/>
                <a:ea typeface="Poppins"/>
                <a:cs typeface="Poppins"/>
                <a:sym typeface="Poppins"/>
              </a:rPr>
              <a:t>Requirements &amp; Architecture (1 tuần)</a:t>
            </a:r>
          </a:p>
          <a:p>
            <a:pPr algn="r">
              <a:lnSpc>
                <a:spcPts val="2940"/>
              </a:lnSpc>
            </a:pPr>
            <a:r>
              <a:rPr lang="en-US" sz="2100">
                <a:solidFill>
                  <a:srgbClr val="FFFFFF"/>
                </a:solidFill>
                <a:latin typeface="Poppins"/>
                <a:ea typeface="Poppins"/>
                <a:cs typeface="Poppins"/>
                <a:sym typeface="Poppins"/>
              </a:rPr>
              <a:t>AWS </a:t>
            </a:r>
            <a:r>
              <a:rPr lang="en-US" sz="2100">
                <a:solidFill>
                  <a:srgbClr val="FFFFFF"/>
                </a:solidFill>
                <a:latin typeface="Poppins"/>
                <a:ea typeface="Poppins"/>
                <a:cs typeface="Poppins"/>
                <a:sym typeface="Poppins"/>
              </a:rPr>
              <a:t>Infrastructure (1 tuần)</a:t>
            </a:r>
          </a:p>
          <a:p>
            <a:pPr algn="r">
              <a:lnSpc>
                <a:spcPts val="2940"/>
              </a:lnSpc>
            </a:pPr>
            <a:r>
              <a:rPr lang="en-US" sz="2100">
                <a:solidFill>
                  <a:srgbClr val="FFFFFF"/>
                </a:solidFill>
                <a:latin typeface="Poppins"/>
                <a:ea typeface="Poppins"/>
                <a:cs typeface="Poppins"/>
                <a:sym typeface="Poppins"/>
              </a:rPr>
              <a:t>Development &amp; Integration (2 tuần)</a:t>
            </a:r>
          </a:p>
          <a:p>
            <a:pPr algn="r">
              <a:lnSpc>
                <a:spcPts val="2940"/>
              </a:lnSpc>
              <a:spcBef>
                <a:spcPct val="0"/>
              </a:spcBef>
            </a:pPr>
            <a:r>
              <a:rPr lang="en-US" sz="2100">
                <a:solidFill>
                  <a:srgbClr val="FFFFFF"/>
                </a:solidFill>
                <a:latin typeface="Poppins"/>
                <a:ea typeface="Poppins"/>
                <a:cs typeface="Poppins"/>
                <a:sym typeface="Poppins"/>
              </a:rPr>
              <a:t>Testing &amp; Optimization (1 tuần)</a:t>
            </a:r>
          </a:p>
        </p:txBody>
      </p:sp>
      <p:sp>
        <p:nvSpPr>
          <p:cNvPr name="TextBox 15" id="15"/>
          <p:cNvSpPr txBox="true"/>
          <p:nvPr/>
        </p:nvSpPr>
        <p:spPr>
          <a:xfrm rot="0">
            <a:off x="5945985" y="5124450"/>
            <a:ext cx="2309173" cy="333375"/>
          </a:xfrm>
          <a:prstGeom prst="rect">
            <a:avLst/>
          </a:prstGeom>
        </p:spPr>
        <p:txBody>
          <a:bodyPr anchor="t" rtlCol="false" tIns="0" lIns="0" bIns="0" rIns="0">
            <a:spAutoFit/>
          </a:bodyPr>
          <a:lstStyle/>
          <a:p>
            <a:pPr algn="just">
              <a:lnSpc>
                <a:spcPts val="2520"/>
              </a:lnSpc>
            </a:pPr>
            <a:r>
              <a:rPr lang="en-US" b="true" sz="2100">
                <a:solidFill>
                  <a:srgbClr val="00FFFF"/>
                </a:solidFill>
                <a:latin typeface="Poppins Bold"/>
                <a:ea typeface="Poppins Bold"/>
                <a:cs typeface="Poppins Bold"/>
                <a:sym typeface="Poppins Bold"/>
              </a:rPr>
              <a:t>PROJECT PHASES</a:t>
            </a:r>
          </a:p>
        </p:txBody>
      </p:sp>
      <p:sp>
        <p:nvSpPr>
          <p:cNvPr name="TextBox 16" id="16"/>
          <p:cNvSpPr txBox="true"/>
          <p:nvPr/>
        </p:nvSpPr>
        <p:spPr>
          <a:xfrm rot="0">
            <a:off x="9144000" y="5631070"/>
            <a:ext cx="4900484" cy="1118235"/>
          </a:xfrm>
          <a:prstGeom prst="rect">
            <a:avLst/>
          </a:prstGeom>
        </p:spPr>
        <p:txBody>
          <a:bodyPr anchor="t" rtlCol="false" tIns="0" lIns="0" bIns="0" rIns="0">
            <a:spAutoFit/>
          </a:bodyPr>
          <a:lstStyle/>
          <a:p>
            <a:pPr algn="just">
              <a:lnSpc>
                <a:spcPts val="2940"/>
              </a:lnSpc>
            </a:pPr>
            <a:r>
              <a:rPr lang="en-US" sz="2100">
                <a:solidFill>
                  <a:srgbClr val="FFFFFF"/>
                </a:solidFill>
                <a:latin typeface="Poppins"/>
                <a:ea typeface="Poppins"/>
                <a:cs typeface="Poppins"/>
                <a:sym typeface="Poppins"/>
              </a:rPr>
              <a:t>Infrastructure setup h</a:t>
            </a:r>
            <a:r>
              <a:rPr lang="en-US" sz="2100">
                <a:solidFill>
                  <a:srgbClr val="FFFFFF"/>
                </a:solidFill>
                <a:latin typeface="Poppins"/>
                <a:ea typeface="Poppins"/>
                <a:cs typeface="Poppins"/>
                <a:sym typeface="Poppins"/>
              </a:rPr>
              <a:t>oàn thành</a:t>
            </a:r>
          </a:p>
          <a:p>
            <a:pPr algn="just">
              <a:lnSpc>
                <a:spcPts val="2940"/>
              </a:lnSpc>
            </a:pPr>
            <a:r>
              <a:rPr lang="en-US" sz="2100">
                <a:solidFill>
                  <a:srgbClr val="FFFFFF"/>
                </a:solidFill>
                <a:latin typeface="Poppins"/>
                <a:ea typeface="Poppins"/>
                <a:cs typeface="Poppins"/>
                <a:sym typeface="Poppins"/>
              </a:rPr>
              <a:t>Hoàn thành MVP và testing</a:t>
            </a:r>
          </a:p>
          <a:p>
            <a:pPr algn="just">
              <a:lnSpc>
                <a:spcPts val="2940"/>
              </a:lnSpc>
              <a:spcBef>
                <a:spcPct val="0"/>
              </a:spcBef>
            </a:pPr>
            <a:r>
              <a:rPr lang="en-US" sz="2100">
                <a:solidFill>
                  <a:srgbClr val="FFFFFF"/>
                </a:solidFill>
                <a:latin typeface="Poppins"/>
                <a:ea typeface="Poppins"/>
                <a:cs typeface="Poppins"/>
                <a:sym typeface="Poppins"/>
              </a:rPr>
              <a:t>Chính thức deploy và monitor</a:t>
            </a:r>
          </a:p>
        </p:txBody>
      </p:sp>
      <p:sp>
        <p:nvSpPr>
          <p:cNvPr name="TextBox 17" id="17"/>
          <p:cNvSpPr txBox="true"/>
          <p:nvPr/>
        </p:nvSpPr>
        <p:spPr>
          <a:xfrm rot="0">
            <a:off x="9144000" y="5124450"/>
            <a:ext cx="1691293" cy="333375"/>
          </a:xfrm>
          <a:prstGeom prst="rect">
            <a:avLst/>
          </a:prstGeom>
        </p:spPr>
        <p:txBody>
          <a:bodyPr anchor="t" rtlCol="false" tIns="0" lIns="0" bIns="0" rIns="0">
            <a:spAutoFit/>
          </a:bodyPr>
          <a:lstStyle/>
          <a:p>
            <a:pPr algn="just">
              <a:lnSpc>
                <a:spcPts val="2520"/>
              </a:lnSpc>
            </a:pPr>
            <a:r>
              <a:rPr lang="en-US" b="true" sz="2100">
                <a:solidFill>
                  <a:srgbClr val="00FFFF"/>
                </a:solidFill>
                <a:latin typeface="Poppins Bold"/>
                <a:ea typeface="Poppins Bold"/>
                <a:cs typeface="Poppins Bold"/>
                <a:sym typeface="Poppins Bold"/>
              </a:rPr>
              <a:t>MILESTONES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9CD6">
                <a:alpha val="100000"/>
              </a:srgbClr>
            </a:gs>
            <a:gs pos="100000">
              <a:srgbClr val="001860">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6090037">
            <a:off x="12892307" y="-274372"/>
            <a:ext cx="14861992" cy="10835743"/>
          </a:xfrm>
          <a:custGeom>
            <a:avLst/>
            <a:gdLst/>
            <a:ahLst/>
            <a:cxnLst/>
            <a:rect r="r" b="b" t="t" l="l"/>
            <a:pathLst>
              <a:path h="10835743" w="14861992">
                <a:moveTo>
                  <a:pt x="0" y="0"/>
                </a:moveTo>
                <a:lnTo>
                  <a:pt x="14861992" y="0"/>
                </a:lnTo>
                <a:lnTo>
                  <a:pt x="14861992" y="10835744"/>
                </a:lnTo>
                <a:lnTo>
                  <a:pt x="0" y="108357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513352" y="667880"/>
            <a:ext cx="1919429" cy="566532"/>
            <a:chOff x="0" y="0"/>
            <a:chExt cx="505529" cy="149210"/>
          </a:xfrm>
        </p:grpSpPr>
        <p:sp>
          <p:nvSpPr>
            <p:cNvPr name="Freeform 4" id="4"/>
            <p:cNvSpPr/>
            <p:nvPr/>
          </p:nvSpPr>
          <p:spPr>
            <a:xfrm flipH="false" flipV="false" rot="0">
              <a:off x="0" y="0"/>
              <a:ext cx="505529" cy="149210"/>
            </a:xfrm>
            <a:custGeom>
              <a:avLst/>
              <a:gdLst/>
              <a:ahLst/>
              <a:cxnLst/>
              <a:rect r="r" b="b" t="t" l="l"/>
              <a:pathLst>
                <a:path h="149210" w="505529">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FFFF"/>
            </a:solidFill>
          </p:spPr>
        </p:sp>
        <p:sp>
          <p:nvSpPr>
            <p:cNvPr name="TextBox 5" id="5"/>
            <p:cNvSpPr txBox="true"/>
            <p:nvPr/>
          </p:nvSpPr>
          <p:spPr>
            <a:xfrm>
              <a:off x="0" y="-57150"/>
              <a:ext cx="505529" cy="20636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4624599" y="731452"/>
            <a:ext cx="1662550" cy="36699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Poppins"/>
                <a:ea typeface="Poppins"/>
                <a:cs typeface="Poppins"/>
                <a:sym typeface="Poppins"/>
              </a:rPr>
              <a:t>Home</a:t>
            </a:r>
          </a:p>
        </p:txBody>
      </p:sp>
      <p:sp>
        <p:nvSpPr>
          <p:cNvPr name="TextBox 7" id="7"/>
          <p:cNvSpPr txBox="true"/>
          <p:nvPr/>
        </p:nvSpPr>
        <p:spPr>
          <a:xfrm rot="0">
            <a:off x="6888721" y="733665"/>
            <a:ext cx="1907082" cy="36699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Poppins"/>
                <a:ea typeface="Poppins"/>
                <a:cs typeface="Poppins"/>
                <a:sym typeface="Poppins"/>
              </a:rPr>
              <a:t>About</a:t>
            </a:r>
          </a:p>
        </p:txBody>
      </p:sp>
      <p:sp>
        <p:nvSpPr>
          <p:cNvPr name="TextBox 8" id="8"/>
          <p:cNvSpPr txBox="true"/>
          <p:nvPr/>
        </p:nvSpPr>
        <p:spPr>
          <a:xfrm rot="0">
            <a:off x="9596344" y="733665"/>
            <a:ext cx="1589190" cy="366996"/>
          </a:xfrm>
          <a:prstGeom prst="rect">
            <a:avLst/>
          </a:prstGeom>
        </p:spPr>
        <p:txBody>
          <a:bodyPr anchor="t" rtlCol="false" tIns="0" lIns="0" bIns="0" rIns="0">
            <a:spAutoFit/>
          </a:bodyPr>
          <a:lstStyle/>
          <a:p>
            <a:pPr algn="ctr" marL="0" indent="0" lvl="0">
              <a:lnSpc>
                <a:spcPts val="2871"/>
              </a:lnSpc>
              <a:spcBef>
                <a:spcPct val="0"/>
              </a:spcBef>
            </a:pPr>
            <a:r>
              <a:rPr lang="en-US" b="true" sz="2051" spc="4">
                <a:solidFill>
                  <a:srgbClr val="FFFFFF"/>
                </a:solidFill>
                <a:latin typeface="Poppins Bold"/>
                <a:ea typeface="Poppins Bold"/>
                <a:cs typeface="Poppins Bold"/>
                <a:sym typeface="Poppins Bold"/>
              </a:rPr>
              <a:t>Content</a:t>
            </a:r>
          </a:p>
        </p:txBody>
      </p:sp>
      <p:sp>
        <p:nvSpPr>
          <p:cNvPr name="TextBox 9" id="9"/>
          <p:cNvSpPr txBox="true"/>
          <p:nvPr/>
        </p:nvSpPr>
        <p:spPr>
          <a:xfrm rot="0">
            <a:off x="11529929" y="731452"/>
            <a:ext cx="2224975" cy="36699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Poppins"/>
                <a:ea typeface="Poppins"/>
                <a:cs typeface="Poppins"/>
                <a:sym typeface="Poppins"/>
              </a:rPr>
              <a:t>Others</a:t>
            </a:r>
          </a:p>
        </p:txBody>
      </p:sp>
      <p:sp>
        <p:nvSpPr>
          <p:cNvPr name="TextBox 10" id="10"/>
          <p:cNvSpPr txBox="true"/>
          <p:nvPr/>
        </p:nvSpPr>
        <p:spPr>
          <a:xfrm rot="0">
            <a:off x="15762422" y="735562"/>
            <a:ext cx="1421291" cy="358775"/>
          </a:xfrm>
          <a:prstGeom prst="rect">
            <a:avLst/>
          </a:prstGeom>
        </p:spPr>
        <p:txBody>
          <a:bodyPr anchor="t" rtlCol="false" tIns="0" lIns="0" bIns="0" rIns="0">
            <a:spAutoFit/>
          </a:bodyPr>
          <a:lstStyle/>
          <a:p>
            <a:pPr algn="ctr">
              <a:lnSpc>
                <a:spcPts val="2799"/>
              </a:lnSpc>
              <a:spcBef>
                <a:spcPct val="0"/>
              </a:spcBef>
            </a:pPr>
            <a:r>
              <a:rPr lang="en-US" b="true" sz="1999" spc="3">
                <a:solidFill>
                  <a:srgbClr val="004286"/>
                </a:solidFill>
                <a:latin typeface="Poppins Bold"/>
                <a:ea typeface="Poppins Bold"/>
                <a:cs typeface="Poppins Bold"/>
                <a:sym typeface="Poppins Bold"/>
              </a:rPr>
              <a:t>Page 14</a:t>
            </a:r>
          </a:p>
        </p:txBody>
      </p:sp>
      <p:sp>
        <p:nvSpPr>
          <p:cNvPr name="TextBox 11" id="11"/>
          <p:cNvSpPr txBox="true"/>
          <p:nvPr/>
        </p:nvSpPr>
        <p:spPr>
          <a:xfrm rot="0">
            <a:off x="855218" y="552992"/>
            <a:ext cx="1761862" cy="391640"/>
          </a:xfrm>
          <a:prstGeom prst="rect">
            <a:avLst/>
          </a:prstGeom>
        </p:spPr>
        <p:txBody>
          <a:bodyPr anchor="t" rtlCol="false" tIns="0" lIns="0" bIns="0" rIns="0">
            <a:spAutoFit/>
          </a:bodyPr>
          <a:lstStyle/>
          <a:p>
            <a:pPr algn="l" marL="0" indent="0" lvl="0">
              <a:lnSpc>
                <a:spcPts val="3088"/>
              </a:lnSpc>
              <a:spcBef>
                <a:spcPct val="0"/>
              </a:spcBef>
            </a:pPr>
            <a:r>
              <a:rPr lang="en-US" b="true" sz="2206" spc="4">
                <a:solidFill>
                  <a:srgbClr val="FFFFFF"/>
                </a:solidFill>
                <a:latin typeface="Poppins Heavy"/>
                <a:ea typeface="Poppins Heavy"/>
                <a:cs typeface="Poppins Heavy"/>
                <a:sym typeface="Poppins Heavy"/>
              </a:rPr>
              <a:t>Thynk</a:t>
            </a:r>
          </a:p>
        </p:txBody>
      </p:sp>
      <p:sp>
        <p:nvSpPr>
          <p:cNvPr name="TextBox 12" id="12"/>
          <p:cNvSpPr txBox="true"/>
          <p:nvPr/>
        </p:nvSpPr>
        <p:spPr>
          <a:xfrm rot="0">
            <a:off x="855218" y="874053"/>
            <a:ext cx="1761862" cy="391640"/>
          </a:xfrm>
          <a:prstGeom prst="rect">
            <a:avLst/>
          </a:prstGeom>
        </p:spPr>
        <p:txBody>
          <a:bodyPr anchor="t" rtlCol="false" tIns="0" lIns="0" bIns="0" rIns="0">
            <a:spAutoFit/>
          </a:bodyPr>
          <a:lstStyle/>
          <a:p>
            <a:pPr algn="l" marL="0" indent="0" lvl="0">
              <a:lnSpc>
                <a:spcPts val="3088"/>
              </a:lnSpc>
              <a:spcBef>
                <a:spcPct val="0"/>
              </a:spcBef>
            </a:pPr>
            <a:r>
              <a:rPr lang="en-US" sz="2206" spc="4">
                <a:solidFill>
                  <a:srgbClr val="FFFFFF"/>
                </a:solidFill>
                <a:latin typeface="Poppins"/>
                <a:ea typeface="Poppins"/>
                <a:cs typeface="Poppins"/>
                <a:sym typeface="Poppins"/>
              </a:rPr>
              <a:t>Unlimited.</a:t>
            </a:r>
          </a:p>
        </p:txBody>
      </p:sp>
      <p:sp>
        <p:nvSpPr>
          <p:cNvPr name="TextBox 13" id="13"/>
          <p:cNvSpPr txBox="true"/>
          <p:nvPr/>
        </p:nvSpPr>
        <p:spPr>
          <a:xfrm rot="0">
            <a:off x="1814762" y="1537657"/>
            <a:ext cx="12783009" cy="1955784"/>
          </a:xfrm>
          <a:prstGeom prst="rect">
            <a:avLst/>
          </a:prstGeom>
        </p:spPr>
        <p:txBody>
          <a:bodyPr anchor="t" rtlCol="false" tIns="0" lIns="0" bIns="0" rIns="0">
            <a:spAutoFit/>
          </a:bodyPr>
          <a:lstStyle/>
          <a:p>
            <a:pPr algn="l">
              <a:lnSpc>
                <a:spcPts val="13490"/>
              </a:lnSpc>
            </a:pPr>
            <a:r>
              <a:rPr lang="en-US" sz="11241" b="true">
                <a:solidFill>
                  <a:srgbClr val="FFFFFF"/>
                </a:solidFill>
                <a:latin typeface="Neo Sans Bold"/>
                <a:ea typeface="Neo Sans Bold"/>
                <a:cs typeface="Neo Sans Bold"/>
                <a:sym typeface="Neo Sans Bold"/>
              </a:rPr>
              <a:t>BUDGET</a:t>
            </a:r>
          </a:p>
        </p:txBody>
      </p:sp>
      <p:sp>
        <p:nvSpPr>
          <p:cNvPr name="TextBox 14" id="14"/>
          <p:cNvSpPr txBox="true"/>
          <p:nvPr/>
        </p:nvSpPr>
        <p:spPr>
          <a:xfrm rot="0">
            <a:off x="1814762" y="2942037"/>
            <a:ext cx="13264495" cy="2066925"/>
          </a:xfrm>
          <a:prstGeom prst="rect">
            <a:avLst/>
          </a:prstGeom>
        </p:spPr>
        <p:txBody>
          <a:bodyPr anchor="t" rtlCol="false" tIns="0" lIns="0" bIns="0" rIns="0">
            <a:spAutoFit/>
          </a:bodyPr>
          <a:lstStyle/>
          <a:p>
            <a:pPr algn="l">
              <a:lnSpc>
                <a:spcPts val="14279"/>
              </a:lnSpc>
            </a:pPr>
            <a:r>
              <a:rPr lang="en-US" sz="11899" b="true">
                <a:solidFill>
                  <a:srgbClr val="00FFFF"/>
                </a:solidFill>
                <a:latin typeface="Neo Sans Bold"/>
                <a:ea typeface="Neo Sans Bold"/>
                <a:cs typeface="Neo Sans Bold"/>
                <a:sym typeface="Neo Sans Bold"/>
              </a:rPr>
              <a:t>ESTIMATION</a:t>
            </a:r>
          </a:p>
        </p:txBody>
      </p:sp>
      <p:sp>
        <p:nvSpPr>
          <p:cNvPr name="TextBox 15" id="15"/>
          <p:cNvSpPr txBox="true"/>
          <p:nvPr/>
        </p:nvSpPr>
        <p:spPr>
          <a:xfrm rot="0">
            <a:off x="1814762" y="5599512"/>
            <a:ext cx="3719724" cy="1861185"/>
          </a:xfrm>
          <a:prstGeom prst="rect">
            <a:avLst/>
          </a:prstGeom>
        </p:spPr>
        <p:txBody>
          <a:bodyPr anchor="t" rtlCol="false" tIns="0" lIns="0" bIns="0" rIns="0">
            <a:spAutoFit/>
          </a:bodyPr>
          <a:lstStyle/>
          <a:p>
            <a:pPr algn="just">
              <a:lnSpc>
                <a:spcPts val="2940"/>
              </a:lnSpc>
            </a:pPr>
            <a:r>
              <a:rPr lang="en-US" sz="2100">
                <a:solidFill>
                  <a:srgbClr val="FFFFFF"/>
                </a:solidFill>
                <a:latin typeface="Poppins"/>
                <a:ea typeface="Poppins"/>
                <a:cs typeface="Poppins"/>
                <a:sym typeface="Poppins"/>
              </a:rPr>
              <a:t>EC2: ~$100/month</a:t>
            </a:r>
          </a:p>
          <a:p>
            <a:pPr algn="just">
              <a:lnSpc>
                <a:spcPts val="2940"/>
              </a:lnSpc>
            </a:pPr>
            <a:r>
              <a:rPr lang="en-US" sz="2100">
                <a:solidFill>
                  <a:srgbClr val="FFFFFF"/>
                </a:solidFill>
                <a:latin typeface="Poppins"/>
                <a:ea typeface="Poppins"/>
                <a:cs typeface="Poppins"/>
                <a:sym typeface="Poppins"/>
              </a:rPr>
              <a:t>DocumentDB: ~$200/month</a:t>
            </a:r>
          </a:p>
          <a:p>
            <a:pPr algn="just">
              <a:lnSpc>
                <a:spcPts val="2940"/>
              </a:lnSpc>
            </a:pPr>
            <a:r>
              <a:rPr lang="en-US" sz="2100">
                <a:solidFill>
                  <a:srgbClr val="FFFFFF"/>
                </a:solidFill>
                <a:latin typeface="Poppins"/>
                <a:ea typeface="Poppins"/>
                <a:cs typeface="Poppins"/>
                <a:sym typeface="Poppins"/>
              </a:rPr>
              <a:t>S3: ~$50/month</a:t>
            </a:r>
          </a:p>
          <a:p>
            <a:pPr algn="l">
              <a:lnSpc>
                <a:spcPts val="2940"/>
              </a:lnSpc>
            </a:pPr>
            <a:r>
              <a:rPr lang="en-US" sz="2100">
                <a:solidFill>
                  <a:srgbClr val="FFFFFF"/>
                </a:solidFill>
                <a:latin typeface="Poppins"/>
                <a:ea typeface="Poppins"/>
                <a:cs typeface="Poppins"/>
                <a:sym typeface="Poppins"/>
              </a:rPr>
              <a:t>Cognito: ~$20/month</a:t>
            </a:r>
          </a:p>
          <a:p>
            <a:pPr algn="l" marL="0" indent="0" lvl="0">
              <a:lnSpc>
                <a:spcPts val="2940"/>
              </a:lnSpc>
              <a:spcBef>
                <a:spcPct val="0"/>
              </a:spcBef>
            </a:pPr>
            <a:r>
              <a:rPr lang="en-US" sz="2100">
                <a:solidFill>
                  <a:srgbClr val="FFFFFF"/>
                </a:solidFill>
                <a:latin typeface="Poppins"/>
                <a:ea typeface="Poppins"/>
                <a:cs typeface="Poppins"/>
                <a:sym typeface="Poppins"/>
              </a:rPr>
              <a:t>Route 53: ~$5/month</a:t>
            </a:r>
          </a:p>
        </p:txBody>
      </p:sp>
      <p:sp>
        <p:nvSpPr>
          <p:cNvPr name="TextBox 16" id="16"/>
          <p:cNvSpPr txBox="true"/>
          <p:nvPr/>
        </p:nvSpPr>
        <p:spPr>
          <a:xfrm rot="0">
            <a:off x="5980030" y="5666187"/>
            <a:ext cx="2771820" cy="1861185"/>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Developer Costs: $500</a:t>
            </a:r>
          </a:p>
          <a:p>
            <a:pPr algn="l">
              <a:lnSpc>
                <a:spcPts val="2940"/>
              </a:lnSpc>
            </a:pPr>
            <a:r>
              <a:rPr lang="en-US" sz="2100">
                <a:solidFill>
                  <a:srgbClr val="FFFFFF"/>
                </a:solidFill>
                <a:latin typeface="Poppins"/>
                <a:ea typeface="Poppins"/>
                <a:cs typeface="Poppins"/>
                <a:sym typeface="Poppins"/>
              </a:rPr>
              <a:t>Third-party Licenses: $200</a:t>
            </a:r>
          </a:p>
          <a:p>
            <a:pPr algn="l" marL="0" indent="0" lvl="0">
              <a:lnSpc>
                <a:spcPts val="2940"/>
              </a:lnSpc>
              <a:spcBef>
                <a:spcPct val="0"/>
              </a:spcBef>
            </a:pPr>
          </a:p>
        </p:txBody>
      </p:sp>
      <p:sp>
        <p:nvSpPr>
          <p:cNvPr name="TextBox 17" id="17"/>
          <p:cNvSpPr txBox="true"/>
          <p:nvPr/>
        </p:nvSpPr>
        <p:spPr>
          <a:xfrm rot="0">
            <a:off x="9047540" y="5666187"/>
            <a:ext cx="2698623" cy="1489710"/>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Maintenance &amp; Monitoring: $150/month</a:t>
            </a:r>
          </a:p>
          <a:p>
            <a:pPr algn="l" marL="0" indent="0" lvl="0">
              <a:lnSpc>
                <a:spcPts val="2940"/>
              </a:lnSpc>
              <a:spcBef>
                <a:spcPct val="0"/>
              </a:spcBef>
            </a:pPr>
          </a:p>
        </p:txBody>
      </p:sp>
      <p:sp>
        <p:nvSpPr>
          <p:cNvPr name="TextBox 18" id="18"/>
          <p:cNvSpPr txBox="true"/>
          <p:nvPr/>
        </p:nvSpPr>
        <p:spPr>
          <a:xfrm rot="0">
            <a:off x="1814762" y="4980387"/>
            <a:ext cx="3841001" cy="333375"/>
          </a:xfrm>
          <a:prstGeom prst="rect">
            <a:avLst/>
          </a:prstGeom>
        </p:spPr>
        <p:txBody>
          <a:bodyPr anchor="t" rtlCol="false" tIns="0" lIns="0" bIns="0" rIns="0">
            <a:spAutoFit/>
          </a:bodyPr>
          <a:lstStyle/>
          <a:p>
            <a:pPr algn="l">
              <a:lnSpc>
                <a:spcPts val="2400"/>
              </a:lnSpc>
            </a:pPr>
            <a:r>
              <a:rPr lang="en-US" sz="2000" b="true">
                <a:solidFill>
                  <a:srgbClr val="00FFFF"/>
                </a:solidFill>
                <a:latin typeface="Poppins Bold"/>
                <a:ea typeface="Poppins Bold"/>
                <a:cs typeface="Poppins Bold"/>
                <a:sym typeface="Poppins Bold"/>
              </a:rPr>
              <a:t>AWS INFRASTRUCTURE COSTS</a:t>
            </a:r>
          </a:p>
        </p:txBody>
      </p:sp>
      <p:sp>
        <p:nvSpPr>
          <p:cNvPr name="TextBox 19" id="19"/>
          <p:cNvSpPr txBox="true"/>
          <p:nvPr/>
        </p:nvSpPr>
        <p:spPr>
          <a:xfrm rot="0">
            <a:off x="5980030" y="4980387"/>
            <a:ext cx="2771820" cy="333375"/>
          </a:xfrm>
          <a:prstGeom prst="rect">
            <a:avLst/>
          </a:prstGeom>
        </p:spPr>
        <p:txBody>
          <a:bodyPr anchor="t" rtlCol="false" tIns="0" lIns="0" bIns="0" rIns="0">
            <a:spAutoFit/>
          </a:bodyPr>
          <a:lstStyle/>
          <a:p>
            <a:pPr algn="just">
              <a:lnSpc>
                <a:spcPts val="2400"/>
              </a:lnSpc>
            </a:pPr>
            <a:r>
              <a:rPr lang="en-US" b="true" sz="2000">
                <a:solidFill>
                  <a:srgbClr val="00FFFF"/>
                </a:solidFill>
                <a:latin typeface="Poppins Bold"/>
                <a:ea typeface="Poppins Bold"/>
                <a:cs typeface="Poppins Bold"/>
                <a:sym typeface="Poppins Bold"/>
              </a:rPr>
              <a:t>DEVELOPMENT COSTS</a:t>
            </a:r>
          </a:p>
        </p:txBody>
      </p:sp>
      <p:sp>
        <p:nvSpPr>
          <p:cNvPr name="TextBox 20" id="20"/>
          <p:cNvSpPr txBox="true"/>
          <p:nvPr/>
        </p:nvSpPr>
        <p:spPr>
          <a:xfrm rot="0">
            <a:off x="9047540" y="4980387"/>
            <a:ext cx="2698623" cy="333375"/>
          </a:xfrm>
          <a:prstGeom prst="rect">
            <a:avLst/>
          </a:prstGeom>
        </p:spPr>
        <p:txBody>
          <a:bodyPr anchor="t" rtlCol="false" tIns="0" lIns="0" bIns="0" rIns="0">
            <a:spAutoFit/>
          </a:bodyPr>
          <a:lstStyle/>
          <a:p>
            <a:pPr algn="just">
              <a:lnSpc>
                <a:spcPts val="2400"/>
              </a:lnSpc>
            </a:pPr>
            <a:r>
              <a:rPr lang="en-US" b="true" sz="2000">
                <a:solidFill>
                  <a:srgbClr val="00FFFF"/>
                </a:solidFill>
                <a:latin typeface="Poppins Bold"/>
                <a:ea typeface="Poppins Bold"/>
                <a:cs typeface="Poppins Bold"/>
                <a:sym typeface="Poppins Bold"/>
              </a:rPr>
              <a:t>OPERATIONAL COSTS</a:t>
            </a:r>
          </a:p>
        </p:txBody>
      </p:sp>
      <p:sp>
        <p:nvSpPr>
          <p:cNvPr name="TextBox 21" id="21"/>
          <p:cNvSpPr txBox="true"/>
          <p:nvPr/>
        </p:nvSpPr>
        <p:spPr>
          <a:xfrm rot="0">
            <a:off x="11995882" y="4980387"/>
            <a:ext cx="3689805" cy="333375"/>
          </a:xfrm>
          <a:prstGeom prst="rect">
            <a:avLst/>
          </a:prstGeom>
        </p:spPr>
        <p:txBody>
          <a:bodyPr anchor="t" rtlCol="false" tIns="0" lIns="0" bIns="0" rIns="0">
            <a:spAutoFit/>
          </a:bodyPr>
          <a:lstStyle/>
          <a:p>
            <a:pPr algn="just">
              <a:lnSpc>
                <a:spcPts val="2400"/>
              </a:lnSpc>
            </a:pPr>
            <a:r>
              <a:rPr lang="en-US" b="true" sz="2000">
                <a:solidFill>
                  <a:srgbClr val="00FFFF"/>
                </a:solidFill>
                <a:latin typeface="Poppins Bold"/>
                <a:ea typeface="Poppins Bold"/>
                <a:cs typeface="Poppins Bold"/>
                <a:sym typeface="Poppins Bold"/>
              </a:rPr>
              <a:t>ROI &amp; BREAK-EVEN ANALYSIS</a:t>
            </a:r>
          </a:p>
        </p:txBody>
      </p:sp>
      <p:sp>
        <p:nvSpPr>
          <p:cNvPr name="TextBox 22" id="22"/>
          <p:cNvSpPr txBox="true"/>
          <p:nvPr/>
        </p:nvSpPr>
        <p:spPr>
          <a:xfrm rot="0">
            <a:off x="11995882" y="5666187"/>
            <a:ext cx="3689805" cy="1489710"/>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Break-even trong 6 tháng</a:t>
            </a:r>
          </a:p>
          <a:p>
            <a:pPr algn="l">
              <a:lnSpc>
                <a:spcPts val="2940"/>
              </a:lnSpc>
            </a:pPr>
            <a:r>
              <a:rPr lang="en-US" sz="2100">
                <a:solidFill>
                  <a:srgbClr val="FFFFFF"/>
                </a:solidFill>
                <a:latin typeface="Poppins"/>
                <a:ea typeface="Poppins"/>
                <a:cs typeface="Poppins"/>
                <a:sym typeface="Poppins"/>
              </a:rPr>
              <a:t>ROI dự kiến 120% sau 12 tháng</a:t>
            </a:r>
          </a:p>
          <a:p>
            <a:pPr algn="l" marL="0" indent="0" lvl="0">
              <a:lnSpc>
                <a:spcPts val="2940"/>
              </a:lnSpc>
              <a:spcBef>
                <a:spcPct val="0"/>
              </a:spcBef>
            </a:pPr>
          </a:p>
        </p:txBody>
      </p:sp>
      <p:sp>
        <p:nvSpPr>
          <p:cNvPr name="TextBox 23" id="23"/>
          <p:cNvSpPr txBox="true"/>
          <p:nvPr/>
        </p:nvSpPr>
        <p:spPr>
          <a:xfrm rot="0">
            <a:off x="1814762" y="7798697"/>
            <a:ext cx="3719724" cy="1861185"/>
          </a:xfrm>
          <a:prstGeom prst="rect">
            <a:avLst/>
          </a:prstGeom>
        </p:spPr>
        <p:txBody>
          <a:bodyPr anchor="t" rtlCol="false" tIns="0" lIns="0" bIns="0" rIns="0">
            <a:spAutoFit/>
          </a:bodyPr>
          <a:lstStyle/>
          <a:p>
            <a:pPr algn="just">
              <a:lnSpc>
                <a:spcPts val="2940"/>
              </a:lnSpc>
            </a:pPr>
            <a:r>
              <a:rPr lang="en-US" sz="2100">
                <a:solidFill>
                  <a:srgbClr val="FFFFFF"/>
                </a:solidFill>
                <a:latin typeface="Poppins"/>
                <a:ea typeface="Poppins"/>
                <a:cs typeface="Poppins"/>
                <a:sym typeface="Poppins"/>
              </a:rPr>
              <a:t>EC2: $0~10/month</a:t>
            </a:r>
          </a:p>
          <a:p>
            <a:pPr algn="just">
              <a:lnSpc>
                <a:spcPts val="2940"/>
              </a:lnSpc>
            </a:pPr>
            <a:r>
              <a:rPr lang="en-US" sz="2100">
                <a:solidFill>
                  <a:srgbClr val="FFFFFF"/>
                </a:solidFill>
                <a:latin typeface="Poppins"/>
                <a:ea typeface="Poppins"/>
                <a:cs typeface="Poppins"/>
                <a:sym typeface="Poppins"/>
              </a:rPr>
              <a:t>DocumentDB: ~$50/month</a:t>
            </a:r>
          </a:p>
          <a:p>
            <a:pPr algn="just">
              <a:lnSpc>
                <a:spcPts val="2940"/>
              </a:lnSpc>
            </a:pPr>
            <a:r>
              <a:rPr lang="en-US" sz="2100">
                <a:solidFill>
                  <a:srgbClr val="FFFFFF"/>
                </a:solidFill>
                <a:latin typeface="Poppins"/>
                <a:ea typeface="Poppins"/>
                <a:cs typeface="Poppins"/>
                <a:sym typeface="Poppins"/>
              </a:rPr>
              <a:t>S3: Free Tier 5GB</a:t>
            </a:r>
          </a:p>
          <a:p>
            <a:pPr algn="l">
              <a:lnSpc>
                <a:spcPts val="2940"/>
              </a:lnSpc>
            </a:pPr>
            <a:r>
              <a:rPr lang="en-US" sz="2100">
                <a:solidFill>
                  <a:srgbClr val="FFFFFF"/>
                </a:solidFill>
                <a:latin typeface="Poppins"/>
                <a:ea typeface="Poppins"/>
                <a:cs typeface="Poppins"/>
                <a:sym typeface="Poppins"/>
              </a:rPr>
              <a:t>Cognito: 50.000 MAUs free</a:t>
            </a:r>
          </a:p>
          <a:p>
            <a:pPr algn="l" marL="0" indent="0" lvl="0">
              <a:lnSpc>
                <a:spcPts val="2940"/>
              </a:lnSpc>
              <a:spcBef>
                <a:spcPct val="0"/>
              </a:spcBef>
            </a:pPr>
            <a:r>
              <a:rPr lang="en-US" sz="2100">
                <a:solidFill>
                  <a:srgbClr val="FFFFFF"/>
                </a:solidFill>
                <a:latin typeface="Poppins"/>
                <a:ea typeface="Poppins"/>
                <a:cs typeface="Poppins"/>
                <a:sym typeface="Poppins"/>
              </a:rPr>
              <a:t>Route 53: ~$1/month</a:t>
            </a:r>
          </a:p>
        </p:txBody>
      </p:sp>
      <p:sp>
        <p:nvSpPr>
          <p:cNvPr name="TextBox 24" id="24"/>
          <p:cNvSpPr txBox="true"/>
          <p:nvPr/>
        </p:nvSpPr>
        <p:spPr>
          <a:xfrm rot="0">
            <a:off x="74316" y="5637612"/>
            <a:ext cx="1561805" cy="257175"/>
          </a:xfrm>
          <a:prstGeom prst="rect">
            <a:avLst/>
          </a:prstGeom>
        </p:spPr>
        <p:txBody>
          <a:bodyPr anchor="t" rtlCol="false" tIns="0" lIns="0" bIns="0" rIns="0">
            <a:spAutoFit/>
          </a:bodyPr>
          <a:lstStyle/>
          <a:p>
            <a:pPr algn="just">
              <a:lnSpc>
                <a:spcPts val="1920"/>
              </a:lnSpc>
            </a:pPr>
            <a:r>
              <a:rPr lang="en-US" b="true" sz="1600">
                <a:solidFill>
                  <a:srgbClr val="00FFFF"/>
                </a:solidFill>
                <a:latin typeface="Poppins Bold"/>
                <a:ea typeface="Poppins Bold"/>
                <a:cs typeface="Poppins Bold"/>
                <a:sym typeface="Poppins Bold"/>
              </a:rPr>
              <a:t>PRODUCTTION</a:t>
            </a:r>
          </a:p>
        </p:txBody>
      </p:sp>
      <p:sp>
        <p:nvSpPr>
          <p:cNvPr name="TextBox 25" id="25"/>
          <p:cNvSpPr txBox="true"/>
          <p:nvPr/>
        </p:nvSpPr>
        <p:spPr>
          <a:xfrm rot="0">
            <a:off x="74316" y="7836797"/>
            <a:ext cx="1561805" cy="257175"/>
          </a:xfrm>
          <a:prstGeom prst="rect">
            <a:avLst/>
          </a:prstGeom>
        </p:spPr>
        <p:txBody>
          <a:bodyPr anchor="t" rtlCol="false" tIns="0" lIns="0" bIns="0" rIns="0">
            <a:spAutoFit/>
          </a:bodyPr>
          <a:lstStyle/>
          <a:p>
            <a:pPr algn="just">
              <a:lnSpc>
                <a:spcPts val="1920"/>
              </a:lnSpc>
            </a:pPr>
            <a:r>
              <a:rPr lang="en-US" b="true" sz="1600">
                <a:solidFill>
                  <a:srgbClr val="00FFFF"/>
                </a:solidFill>
                <a:latin typeface="Poppins Bold"/>
                <a:ea typeface="Poppins Bold"/>
                <a:cs typeface="Poppins Bold"/>
                <a:sym typeface="Poppins Bold"/>
              </a:rPr>
              <a:t>DEVELOPMENT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860">
                <a:alpha val="100000"/>
              </a:srgbClr>
            </a:gs>
            <a:gs pos="100000">
              <a:srgbClr val="019CD6">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15513352" y="667880"/>
            <a:ext cx="1919429" cy="566532"/>
            <a:chOff x="0" y="0"/>
            <a:chExt cx="505529" cy="149210"/>
          </a:xfrm>
        </p:grpSpPr>
        <p:sp>
          <p:nvSpPr>
            <p:cNvPr name="Freeform 3" id="3"/>
            <p:cNvSpPr/>
            <p:nvPr/>
          </p:nvSpPr>
          <p:spPr>
            <a:xfrm flipH="false" flipV="false" rot="0">
              <a:off x="0" y="0"/>
              <a:ext cx="505529" cy="149210"/>
            </a:xfrm>
            <a:custGeom>
              <a:avLst/>
              <a:gdLst/>
              <a:ahLst/>
              <a:cxnLst/>
              <a:rect r="r" b="b" t="t" l="l"/>
              <a:pathLst>
                <a:path h="149210" w="505529">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FFFF"/>
            </a:solidFill>
          </p:spPr>
        </p:sp>
        <p:sp>
          <p:nvSpPr>
            <p:cNvPr name="TextBox 4" id="4"/>
            <p:cNvSpPr txBox="true"/>
            <p:nvPr/>
          </p:nvSpPr>
          <p:spPr>
            <a:xfrm>
              <a:off x="0" y="-57150"/>
              <a:ext cx="505529" cy="20636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4514885" y="8193662"/>
            <a:ext cx="6434625" cy="1064638"/>
          </a:xfrm>
          <a:custGeom>
            <a:avLst/>
            <a:gdLst/>
            <a:ahLst/>
            <a:cxnLst/>
            <a:rect r="r" b="b" t="t" l="l"/>
            <a:pathLst>
              <a:path h="1064638" w="6434625">
                <a:moveTo>
                  <a:pt x="0" y="0"/>
                </a:moveTo>
                <a:lnTo>
                  <a:pt x="6434625" y="0"/>
                </a:lnTo>
                <a:lnTo>
                  <a:pt x="6434625" y="1064638"/>
                </a:lnTo>
                <a:lnTo>
                  <a:pt x="0" y="10646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38411" y="8193662"/>
            <a:ext cx="6434625" cy="1064638"/>
          </a:xfrm>
          <a:custGeom>
            <a:avLst/>
            <a:gdLst/>
            <a:ahLst/>
            <a:cxnLst/>
            <a:rect r="r" b="b" t="t" l="l"/>
            <a:pathLst>
              <a:path h="1064638" w="6434625">
                <a:moveTo>
                  <a:pt x="0" y="0"/>
                </a:moveTo>
                <a:lnTo>
                  <a:pt x="6434626" y="0"/>
                </a:lnTo>
                <a:lnTo>
                  <a:pt x="6434626" y="1064638"/>
                </a:lnTo>
                <a:lnTo>
                  <a:pt x="0" y="10646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381414" y="2183021"/>
            <a:ext cx="6792774" cy="6669269"/>
          </a:xfrm>
          <a:custGeom>
            <a:avLst/>
            <a:gdLst/>
            <a:ahLst/>
            <a:cxnLst/>
            <a:rect r="r" b="b" t="t" l="l"/>
            <a:pathLst>
              <a:path h="6669269" w="6792774">
                <a:moveTo>
                  <a:pt x="0" y="0"/>
                </a:moveTo>
                <a:lnTo>
                  <a:pt x="6792773" y="0"/>
                </a:lnTo>
                <a:lnTo>
                  <a:pt x="6792773" y="6669269"/>
                </a:lnTo>
                <a:lnTo>
                  <a:pt x="0" y="66692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11028680" y="2683215"/>
            <a:ext cx="5547845" cy="554784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44786" t="0" r="-44786" b="0"/>
              </a:stretch>
            </a:blipFill>
          </p:spPr>
        </p:sp>
      </p:grpSp>
      <p:sp>
        <p:nvSpPr>
          <p:cNvPr name="TextBox 10" id="10"/>
          <p:cNvSpPr txBox="true"/>
          <p:nvPr/>
        </p:nvSpPr>
        <p:spPr>
          <a:xfrm rot="0">
            <a:off x="4624599" y="731452"/>
            <a:ext cx="1662550" cy="36699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Poppins"/>
                <a:ea typeface="Poppins"/>
                <a:cs typeface="Poppins"/>
                <a:sym typeface="Poppins"/>
              </a:rPr>
              <a:t>Home</a:t>
            </a:r>
          </a:p>
        </p:txBody>
      </p:sp>
      <p:sp>
        <p:nvSpPr>
          <p:cNvPr name="TextBox 11" id="11"/>
          <p:cNvSpPr txBox="true"/>
          <p:nvPr/>
        </p:nvSpPr>
        <p:spPr>
          <a:xfrm rot="0">
            <a:off x="6888721" y="733665"/>
            <a:ext cx="1907082" cy="36699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Poppins"/>
                <a:ea typeface="Poppins"/>
                <a:cs typeface="Poppins"/>
                <a:sym typeface="Poppins"/>
              </a:rPr>
              <a:t>About</a:t>
            </a:r>
          </a:p>
        </p:txBody>
      </p:sp>
      <p:sp>
        <p:nvSpPr>
          <p:cNvPr name="TextBox 12" id="12"/>
          <p:cNvSpPr txBox="true"/>
          <p:nvPr/>
        </p:nvSpPr>
        <p:spPr>
          <a:xfrm rot="0">
            <a:off x="9596344" y="733665"/>
            <a:ext cx="1589190" cy="366996"/>
          </a:xfrm>
          <a:prstGeom prst="rect">
            <a:avLst/>
          </a:prstGeom>
        </p:spPr>
        <p:txBody>
          <a:bodyPr anchor="t" rtlCol="false" tIns="0" lIns="0" bIns="0" rIns="0">
            <a:spAutoFit/>
          </a:bodyPr>
          <a:lstStyle/>
          <a:p>
            <a:pPr algn="ctr" marL="0" indent="0" lvl="0">
              <a:lnSpc>
                <a:spcPts val="2871"/>
              </a:lnSpc>
              <a:spcBef>
                <a:spcPct val="0"/>
              </a:spcBef>
            </a:pPr>
            <a:r>
              <a:rPr lang="en-US" b="true" sz="2051" spc="4">
                <a:solidFill>
                  <a:srgbClr val="FFFFFF"/>
                </a:solidFill>
                <a:latin typeface="Poppins Bold"/>
                <a:ea typeface="Poppins Bold"/>
                <a:cs typeface="Poppins Bold"/>
                <a:sym typeface="Poppins Bold"/>
              </a:rPr>
              <a:t>Content</a:t>
            </a:r>
          </a:p>
        </p:txBody>
      </p:sp>
      <p:sp>
        <p:nvSpPr>
          <p:cNvPr name="TextBox 13" id="13"/>
          <p:cNvSpPr txBox="true"/>
          <p:nvPr/>
        </p:nvSpPr>
        <p:spPr>
          <a:xfrm rot="0">
            <a:off x="11529929" y="731452"/>
            <a:ext cx="2224975" cy="36699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Poppins"/>
                <a:ea typeface="Poppins"/>
                <a:cs typeface="Poppins"/>
                <a:sym typeface="Poppins"/>
              </a:rPr>
              <a:t>Others</a:t>
            </a:r>
          </a:p>
        </p:txBody>
      </p:sp>
      <p:sp>
        <p:nvSpPr>
          <p:cNvPr name="TextBox 14" id="14"/>
          <p:cNvSpPr txBox="true"/>
          <p:nvPr/>
        </p:nvSpPr>
        <p:spPr>
          <a:xfrm rot="0">
            <a:off x="15762422" y="735562"/>
            <a:ext cx="1421291" cy="358775"/>
          </a:xfrm>
          <a:prstGeom prst="rect">
            <a:avLst/>
          </a:prstGeom>
        </p:spPr>
        <p:txBody>
          <a:bodyPr anchor="t" rtlCol="false" tIns="0" lIns="0" bIns="0" rIns="0">
            <a:spAutoFit/>
          </a:bodyPr>
          <a:lstStyle/>
          <a:p>
            <a:pPr algn="ctr">
              <a:lnSpc>
                <a:spcPts val="2799"/>
              </a:lnSpc>
              <a:spcBef>
                <a:spcPct val="0"/>
              </a:spcBef>
            </a:pPr>
            <a:r>
              <a:rPr lang="en-US" b="true" sz="1999" spc="3">
                <a:solidFill>
                  <a:srgbClr val="004286"/>
                </a:solidFill>
                <a:latin typeface="Poppins Bold"/>
                <a:ea typeface="Poppins Bold"/>
                <a:cs typeface="Poppins Bold"/>
                <a:sym typeface="Poppins Bold"/>
              </a:rPr>
              <a:t>Page 15</a:t>
            </a:r>
          </a:p>
        </p:txBody>
      </p:sp>
      <p:sp>
        <p:nvSpPr>
          <p:cNvPr name="TextBox 15" id="15"/>
          <p:cNvSpPr txBox="true"/>
          <p:nvPr/>
        </p:nvSpPr>
        <p:spPr>
          <a:xfrm rot="0">
            <a:off x="855218" y="552992"/>
            <a:ext cx="1761862" cy="391640"/>
          </a:xfrm>
          <a:prstGeom prst="rect">
            <a:avLst/>
          </a:prstGeom>
        </p:spPr>
        <p:txBody>
          <a:bodyPr anchor="t" rtlCol="false" tIns="0" lIns="0" bIns="0" rIns="0">
            <a:spAutoFit/>
          </a:bodyPr>
          <a:lstStyle/>
          <a:p>
            <a:pPr algn="l" marL="0" indent="0" lvl="0">
              <a:lnSpc>
                <a:spcPts val="3088"/>
              </a:lnSpc>
              <a:spcBef>
                <a:spcPct val="0"/>
              </a:spcBef>
            </a:pPr>
            <a:r>
              <a:rPr lang="en-US" b="true" sz="2206" spc="4">
                <a:solidFill>
                  <a:srgbClr val="FFFFFF"/>
                </a:solidFill>
                <a:latin typeface="Poppins Heavy"/>
                <a:ea typeface="Poppins Heavy"/>
                <a:cs typeface="Poppins Heavy"/>
                <a:sym typeface="Poppins Heavy"/>
              </a:rPr>
              <a:t>Thynk</a:t>
            </a:r>
          </a:p>
        </p:txBody>
      </p:sp>
      <p:sp>
        <p:nvSpPr>
          <p:cNvPr name="TextBox 16" id="16"/>
          <p:cNvSpPr txBox="true"/>
          <p:nvPr/>
        </p:nvSpPr>
        <p:spPr>
          <a:xfrm rot="0">
            <a:off x="855218" y="874053"/>
            <a:ext cx="1761862" cy="391640"/>
          </a:xfrm>
          <a:prstGeom prst="rect">
            <a:avLst/>
          </a:prstGeom>
        </p:spPr>
        <p:txBody>
          <a:bodyPr anchor="t" rtlCol="false" tIns="0" lIns="0" bIns="0" rIns="0">
            <a:spAutoFit/>
          </a:bodyPr>
          <a:lstStyle/>
          <a:p>
            <a:pPr algn="l" marL="0" indent="0" lvl="0">
              <a:lnSpc>
                <a:spcPts val="3088"/>
              </a:lnSpc>
              <a:spcBef>
                <a:spcPct val="0"/>
              </a:spcBef>
            </a:pPr>
            <a:r>
              <a:rPr lang="en-US" sz="2206" spc="4">
                <a:solidFill>
                  <a:srgbClr val="FFFFFF"/>
                </a:solidFill>
                <a:latin typeface="Poppins"/>
                <a:ea typeface="Poppins"/>
                <a:cs typeface="Poppins"/>
                <a:sym typeface="Poppins"/>
              </a:rPr>
              <a:t>Unlimited.</a:t>
            </a:r>
          </a:p>
        </p:txBody>
      </p:sp>
      <p:sp>
        <p:nvSpPr>
          <p:cNvPr name="TextBox 17" id="17"/>
          <p:cNvSpPr txBox="true"/>
          <p:nvPr/>
        </p:nvSpPr>
        <p:spPr>
          <a:xfrm rot="0">
            <a:off x="230067" y="1336977"/>
            <a:ext cx="11384118" cy="1724025"/>
          </a:xfrm>
          <a:prstGeom prst="rect">
            <a:avLst/>
          </a:prstGeom>
        </p:spPr>
        <p:txBody>
          <a:bodyPr anchor="t" rtlCol="false" tIns="0" lIns="0" bIns="0" rIns="0">
            <a:spAutoFit/>
          </a:bodyPr>
          <a:lstStyle/>
          <a:p>
            <a:pPr algn="l">
              <a:lnSpc>
                <a:spcPts val="11999"/>
              </a:lnSpc>
            </a:pPr>
            <a:r>
              <a:rPr lang="en-US" sz="9999" b="true">
                <a:solidFill>
                  <a:srgbClr val="FFFFFF"/>
                </a:solidFill>
                <a:latin typeface="Neo Sans Bold"/>
                <a:ea typeface="Neo Sans Bold"/>
                <a:cs typeface="Neo Sans Bold"/>
                <a:sym typeface="Neo Sans Bold"/>
              </a:rPr>
              <a:t>RISK </a:t>
            </a:r>
            <a:r>
              <a:rPr lang="en-US" sz="9999" b="true">
                <a:solidFill>
                  <a:srgbClr val="00FFFF"/>
                </a:solidFill>
                <a:latin typeface="Neo Sans Bold"/>
                <a:ea typeface="Neo Sans Bold"/>
                <a:cs typeface="Neo Sans Bold"/>
                <a:sym typeface="Neo Sans Bold"/>
              </a:rPr>
              <a:t>ASSESSMENT</a:t>
            </a:r>
          </a:p>
        </p:txBody>
      </p:sp>
      <p:grpSp>
        <p:nvGrpSpPr>
          <p:cNvPr name="Group 18" id="18"/>
          <p:cNvGrpSpPr/>
          <p:nvPr/>
        </p:nvGrpSpPr>
        <p:grpSpPr>
          <a:xfrm rot="0">
            <a:off x="230067" y="3318177"/>
            <a:ext cx="3097670" cy="617537"/>
            <a:chOff x="0" y="0"/>
            <a:chExt cx="4130227" cy="823383"/>
          </a:xfrm>
        </p:grpSpPr>
        <p:sp>
          <p:nvSpPr>
            <p:cNvPr name="TextBox 19" id="19"/>
            <p:cNvSpPr txBox="true"/>
            <p:nvPr/>
          </p:nvSpPr>
          <p:spPr>
            <a:xfrm rot="0">
              <a:off x="0" y="354542"/>
              <a:ext cx="4130227" cy="468842"/>
            </a:xfrm>
            <a:prstGeom prst="rect">
              <a:avLst/>
            </a:prstGeom>
          </p:spPr>
          <p:txBody>
            <a:bodyPr anchor="t" rtlCol="false" tIns="0" lIns="0" bIns="0" rIns="0">
              <a:spAutoFit/>
            </a:bodyPr>
            <a:lstStyle/>
            <a:p>
              <a:pPr algn="l" marL="0" indent="0" lvl="0">
                <a:lnSpc>
                  <a:spcPts val="2800"/>
                </a:lnSpc>
                <a:spcBef>
                  <a:spcPct val="0"/>
                </a:spcBef>
              </a:pPr>
              <a:r>
                <a:rPr lang="en-US" sz="2000">
                  <a:solidFill>
                    <a:srgbClr val="FFFFFF"/>
                  </a:solidFill>
                  <a:latin typeface="Poppins"/>
                  <a:ea typeface="Poppins"/>
                  <a:cs typeface="Poppins"/>
                  <a:sym typeface="Poppins"/>
                </a:rPr>
                <a:t>Downtime và data loss</a:t>
              </a:r>
            </a:p>
          </p:txBody>
        </p:sp>
        <p:sp>
          <p:nvSpPr>
            <p:cNvPr name="TextBox 20" id="20"/>
            <p:cNvSpPr txBox="true"/>
            <p:nvPr/>
          </p:nvSpPr>
          <p:spPr>
            <a:xfrm rot="0">
              <a:off x="0" y="-28575"/>
              <a:ext cx="2993081" cy="434975"/>
            </a:xfrm>
            <a:prstGeom prst="rect">
              <a:avLst/>
            </a:prstGeom>
          </p:spPr>
          <p:txBody>
            <a:bodyPr anchor="t" rtlCol="false" tIns="0" lIns="0" bIns="0" rIns="0">
              <a:spAutoFit/>
            </a:bodyPr>
            <a:lstStyle/>
            <a:p>
              <a:pPr algn="l">
                <a:lnSpc>
                  <a:spcPts val="2400"/>
                </a:lnSpc>
              </a:pPr>
              <a:r>
                <a:rPr lang="en-US" sz="2000" b="true">
                  <a:solidFill>
                    <a:srgbClr val="00FFFF"/>
                  </a:solidFill>
                  <a:latin typeface="Poppins Bold"/>
                  <a:ea typeface="Poppins Bold"/>
                  <a:cs typeface="Poppins Bold"/>
                  <a:sym typeface="Poppins Bold"/>
                </a:rPr>
                <a:t>TECHNICAL RISKS</a:t>
              </a:r>
            </a:p>
          </p:txBody>
        </p:sp>
      </p:grpSp>
      <p:grpSp>
        <p:nvGrpSpPr>
          <p:cNvPr name="Group 21" id="21"/>
          <p:cNvGrpSpPr/>
          <p:nvPr/>
        </p:nvGrpSpPr>
        <p:grpSpPr>
          <a:xfrm rot="0">
            <a:off x="230067" y="4192889"/>
            <a:ext cx="3432355" cy="606425"/>
            <a:chOff x="0" y="0"/>
            <a:chExt cx="4576474" cy="808567"/>
          </a:xfrm>
        </p:grpSpPr>
        <p:sp>
          <p:nvSpPr>
            <p:cNvPr name="TextBox 22" id="22"/>
            <p:cNvSpPr txBox="true"/>
            <p:nvPr/>
          </p:nvSpPr>
          <p:spPr>
            <a:xfrm rot="0">
              <a:off x="0" y="-28575"/>
              <a:ext cx="2751777" cy="434975"/>
            </a:xfrm>
            <a:prstGeom prst="rect">
              <a:avLst/>
            </a:prstGeom>
          </p:spPr>
          <p:txBody>
            <a:bodyPr anchor="t" rtlCol="false" tIns="0" lIns="0" bIns="0" rIns="0">
              <a:spAutoFit/>
            </a:bodyPr>
            <a:lstStyle/>
            <a:p>
              <a:pPr algn="just">
                <a:lnSpc>
                  <a:spcPts val="2400"/>
                </a:lnSpc>
              </a:pPr>
              <a:r>
                <a:rPr lang="en-US" b="true" sz="2000">
                  <a:solidFill>
                    <a:srgbClr val="00FFFF"/>
                  </a:solidFill>
                  <a:latin typeface="Poppins Bold"/>
                  <a:ea typeface="Poppins Bold"/>
                  <a:cs typeface="Poppins Bold"/>
                  <a:sym typeface="Poppins Bold"/>
                </a:rPr>
                <a:t>BUSINESS RISKS</a:t>
              </a:r>
            </a:p>
          </p:txBody>
        </p:sp>
        <p:sp>
          <p:nvSpPr>
            <p:cNvPr name="TextBox 23" id="23"/>
            <p:cNvSpPr txBox="true"/>
            <p:nvPr/>
          </p:nvSpPr>
          <p:spPr>
            <a:xfrm rot="0">
              <a:off x="0" y="339725"/>
              <a:ext cx="4576474" cy="468842"/>
            </a:xfrm>
            <a:prstGeom prst="rect">
              <a:avLst/>
            </a:prstGeom>
          </p:spPr>
          <p:txBody>
            <a:bodyPr anchor="t" rtlCol="false" tIns="0" lIns="0" bIns="0" rIns="0">
              <a:spAutoFit/>
            </a:bodyPr>
            <a:lstStyle/>
            <a:p>
              <a:pPr algn="l" marL="0" indent="0" lvl="0">
                <a:lnSpc>
                  <a:spcPts val="2800"/>
                </a:lnSpc>
                <a:spcBef>
                  <a:spcPct val="0"/>
                </a:spcBef>
              </a:pPr>
              <a:r>
                <a:rPr lang="en-US" sz="2000">
                  <a:solidFill>
                    <a:srgbClr val="FFFFFF"/>
                  </a:solidFill>
                  <a:latin typeface="Poppins"/>
                  <a:ea typeface="Poppins"/>
                  <a:cs typeface="Poppins"/>
                  <a:sym typeface="Poppins"/>
                </a:rPr>
                <a:t>Khả năng chậm trễ dự án</a:t>
              </a:r>
            </a:p>
          </p:txBody>
        </p:sp>
      </p:grpSp>
      <p:grpSp>
        <p:nvGrpSpPr>
          <p:cNvPr name="Group 24" id="24"/>
          <p:cNvGrpSpPr/>
          <p:nvPr/>
        </p:nvGrpSpPr>
        <p:grpSpPr>
          <a:xfrm rot="0">
            <a:off x="230067" y="5056489"/>
            <a:ext cx="3097670" cy="596900"/>
            <a:chOff x="0" y="0"/>
            <a:chExt cx="4130227" cy="795867"/>
          </a:xfrm>
        </p:grpSpPr>
        <p:sp>
          <p:nvSpPr>
            <p:cNvPr name="TextBox 25" id="25"/>
            <p:cNvSpPr txBox="true"/>
            <p:nvPr/>
          </p:nvSpPr>
          <p:spPr>
            <a:xfrm rot="0">
              <a:off x="0" y="-28575"/>
              <a:ext cx="3414668" cy="434975"/>
            </a:xfrm>
            <a:prstGeom prst="rect">
              <a:avLst/>
            </a:prstGeom>
          </p:spPr>
          <p:txBody>
            <a:bodyPr anchor="t" rtlCol="false" tIns="0" lIns="0" bIns="0" rIns="0">
              <a:spAutoFit/>
            </a:bodyPr>
            <a:lstStyle/>
            <a:p>
              <a:pPr algn="just">
                <a:lnSpc>
                  <a:spcPts val="2400"/>
                </a:lnSpc>
              </a:pPr>
              <a:r>
                <a:rPr lang="en-US" b="true" sz="2000">
                  <a:solidFill>
                    <a:srgbClr val="00FFFF"/>
                  </a:solidFill>
                  <a:latin typeface="Poppins Bold"/>
                  <a:ea typeface="Poppins Bold"/>
                  <a:cs typeface="Poppins Bold"/>
                  <a:sym typeface="Poppins Bold"/>
                </a:rPr>
                <a:t>OPERATIONAL RISKS</a:t>
              </a:r>
            </a:p>
          </p:txBody>
        </p:sp>
        <p:sp>
          <p:nvSpPr>
            <p:cNvPr name="TextBox 26" id="26"/>
            <p:cNvSpPr txBox="true"/>
            <p:nvPr/>
          </p:nvSpPr>
          <p:spPr>
            <a:xfrm rot="0">
              <a:off x="0" y="327025"/>
              <a:ext cx="4130227" cy="468842"/>
            </a:xfrm>
            <a:prstGeom prst="rect">
              <a:avLst/>
            </a:prstGeom>
          </p:spPr>
          <p:txBody>
            <a:bodyPr anchor="t" rtlCol="false" tIns="0" lIns="0" bIns="0" rIns="0">
              <a:spAutoFit/>
            </a:bodyPr>
            <a:lstStyle/>
            <a:p>
              <a:pPr algn="l" marL="0" indent="0" lvl="0">
                <a:lnSpc>
                  <a:spcPts val="2800"/>
                </a:lnSpc>
                <a:spcBef>
                  <a:spcPct val="0"/>
                </a:spcBef>
              </a:pPr>
              <a:r>
                <a:rPr lang="en-US" sz="2000">
                  <a:solidFill>
                    <a:srgbClr val="FFFFFF"/>
                  </a:solidFill>
                  <a:latin typeface="Poppins"/>
                  <a:ea typeface="Poppins"/>
                  <a:cs typeface="Poppins"/>
                  <a:sym typeface="Poppins"/>
                </a:rPr>
                <a:t>Quản lý chi phí AWS</a:t>
              </a:r>
            </a:p>
          </p:txBody>
        </p:sp>
      </p:grpSp>
      <p:grpSp>
        <p:nvGrpSpPr>
          <p:cNvPr name="Group 27" id="27"/>
          <p:cNvGrpSpPr/>
          <p:nvPr/>
        </p:nvGrpSpPr>
        <p:grpSpPr>
          <a:xfrm rot="0">
            <a:off x="230067" y="7082774"/>
            <a:ext cx="9274476" cy="606425"/>
            <a:chOff x="0" y="0"/>
            <a:chExt cx="12365968" cy="808567"/>
          </a:xfrm>
        </p:grpSpPr>
        <p:sp>
          <p:nvSpPr>
            <p:cNvPr name="TextBox 28" id="28"/>
            <p:cNvSpPr txBox="true"/>
            <p:nvPr/>
          </p:nvSpPr>
          <p:spPr>
            <a:xfrm rot="0">
              <a:off x="0" y="-28575"/>
              <a:ext cx="2259424" cy="434975"/>
            </a:xfrm>
            <a:prstGeom prst="rect">
              <a:avLst/>
            </a:prstGeom>
          </p:spPr>
          <p:txBody>
            <a:bodyPr anchor="t" rtlCol="false" tIns="0" lIns="0" bIns="0" rIns="0">
              <a:spAutoFit/>
            </a:bodyPr>
            <a:lstStyle/>
            <a:p>
              <a:pPr algn="just">
                <a:lnSpc>
                  <a:spcPts val="2400"/>
                </a:lnSpc>
              </a:pPr>
              <a:r>
                <a:rPr lang="en-US" b="true" sz="2000">
                  <a:solidFill>
                    <a:srgbClr val="00FFFF"/>
                  </a:solidFill>
                  <a:latin typeface="Poppins Bold"/>
                  <a:ea typeface="Poppins Bold"/>
                  <a:cs typeface="Poppins Bold"/>
                  <a:sym typeface="Poppins Bold"/>
                </a:rPr>
                <a:t>RISK MATRIX</a:t>
              </a:r>
            </a:p>
          </p:txBody>
        </p:sp>
        <p:sp>
          <p:nvSpPr>
            <p:cNvPr name="TextBox 29" id="29"/>
            <p:cNvSpPr txBox="true"/>
            <p:nvPr/>
          </p:nvSpPr>
          <p:spPr>
            <a:xfrm rot="0">
              <a:off x="0" y="339725"/>
              <a:ext cx="12365968" cy="468842"/>
            </a:xfrm>
            <a:prstGeom prst="rect">
              <a:avLst/>
            </a:prstGeom>
          </p:spPr>
          <p:txBody>
            <a:bodyPr anchor="t" rtlCol="false" tIns="0" lIns="0" bIns="0" rIns="0">
              <a:spAutoFit/>
            </a:bodyPr>
            <a:lstStyle/>
            <a:p>
              <a:pPr algn="l" marL="0" indent="0" lvl="0">
                <a:lnSpc>
                  <a:spcPts val="2800"/>
                </a:lnSpc>
                <a:spcBef>
                  <a:spcPct val="0"/>
                </a:spcBef>
              </a:pPr>
              <a:r>
                <a:rPr lang="en-US" sz="2000">
                  <a:solidFill>
                    <a:srgbClr val="FFFFFF"/>
                  </a:solidFill>
                  <a:latin typeface="Poppins"/>
                  <a:ea typeface="Poppins"/>
                  <a:cs typeface="Poppins"/>
                  <a:sym typeface="Poppins"/>
                </a:rPr>
                <a:t>High Probability &amp; High Impact: Downtime (Cần contingency plan nhanh)</a:t>
              </a:r>
            </a:p>
          </p:txBody>
        </p:sp>
      </p:grpSp>
      <p:grpSp>
        <p:nvGrpSpPr>
          <p:cNvPr name="Group 30" id="30"/>
          <p:cNvGrpSpPr/>
          <p:nvPr/>
        </p:nvGrpSpPr>
        <p:grpSpPr>
          <a:xfrm rot="0">
            <a:off x="230067" y="5910564"/>
            <a:ext cx="5534747" cy="915035"/>
            <a:chOff x="0" y="0"/>
            <a:chExt cx="7379662" cy="1220047"/>
          </a:xfrm>
        </p:grpSpPr>
        <p:sp>
          <p:nvSpPr>
            <p:cNvPr name="TextBox 31" id="31"/>
            <p:cNvSpPr txBox="true"/>
            <p:nvPr/>
          </p:nvSpPr>
          <p:spPr>
            <a:xfrm rot="0">
              <a:off x="0" y="-28575"/>
              <a:ext cx="4130227" cy="434975"/>
            </a:xfrm>
            <a:prstGeom prst="rect">
              <a:avLst/>
            </a:prstGeom>
          </p:spPr>
          <p:txBody>
            <a:bodyPr anchor="t" rtlCol="false" tIns="0" lIns="0" bIns="0" rIns="0">
              <a:spAutoFit/>
            </a:bodyPr>
            <a:lstStyle/>
            <a:p>
              <a:pPr algn="just">
                <a:lnSpc>
                  <a:spcPts val="2400"/>
                </a:lnSpc>
              </a:pPr>
              <a:r>
                <a:rPr lang="en-US" b="true" sz="2000">
                  <a:solidFill>
                    <a:srgbClr val="00FFFF"/>
                  </a:solidFill>
                  <a:latin typeface="Poppins Bold"/>
                  <a:ea typeface="Poppins Bold"/>
                  <a:cs typeface="Poppins Bold"/>
                  <a:sym typeface="Poppins Bold"/>
                </a:rPr>
                <a:t>MITIGATION STRATEGIES</a:t>
              </a:r>
            </a:p>
          </p:txBody>
        </p:sp>
        <p:sp>
          <p:nvSpPr>
            <p:cNvPr name="TextBox 32" id="32"/>
            <p:cNvSpPr txBox="true"/>
            <p:nvPr/>
          </p:nvSpPr>
          <p:spPr>
            <a:xfrm rot="0">
              <a:off x="0" y="327025"/>
              <a:ext cx="7379662" cy="468842"/>
            </a:xfrm>
            <a:prstGeom prst="rect">
              <a:avLst/>
            </a:prstGeom>
          </p:spPr>
          <p:txBody>
            <a:bodyPr anchor="t" rtlCol="false" tIns="0" lIns="0" bIns="0" rIns="0">
              <a:spAutoFit/>
            </a:bodyPr>
            <a:lstStyle/>
            <a:p>
              <a:pPr algn="l" marL="0" indent="0" lvl="0">
                <a:lnSpc>
                  <a:spcPts val="2800"/>
                </a:lnSpc>
                <a:spcBef>
                  <a:spcPct val="0"/>
                </a:spcBef>
              </a:pPr>
              <a:r>
                <a:rPr lang="en-US" sz="2000">
                  <a:solidFill>
                    <a:srgbClr val="FFFFFF"/>
                  </a:solidFill>
                  <a:latin typeface="Poppins"/>
                  <a:ea typeface="Poppins"/>
                  <a:cs typeface="Poppins"/>
                  <a:sym typeface="Poppins"/>
                </a:rPr>
                <a:t>Backup định kỳ, redundant infrastructure</a:t>
              </a:r>
            </a:p>
          </p:txBody>
        </p:sp>
        <p:sp>
          <p:nvSpPr>
            <p:cNvPr name="TextBox 33" id="33"/>
            <p:cNvSpPr txBox="true"/>
            <p:nvPr/>
          </p:nvSpPr>
          <p:spPr>
            <a:xfrm rot="0">
              <a:off x="0" y="751205"/>
              <a:ext cx="7379662" cy="468842"/>
            </a:xfrm>
            <a:prstGeom prst="rect">
              <a:avLst/>
            </a:prstGeom>
          </p:spPr>
          <p:txBody>
            <a:bodyPr anchor="t" rtlCol="false" tIns="0" lIns="0" bIns="0" rIns="0">
              <a:spAutoFit/>
            </a:bodyPr>
            <a:lstStyle/>
            <a:p>
              <a:pPr algn="l" marL="0" indent="0" lvl="0">
                <a:lnSpc>
                  <a:spcPts val="2800"/>
                </a:lnSpc>
                <a:spcBef>
                  <a:spcPct val="0"/>
                </a:spcBef>
              </a:pPr>
              <a:r>
                <a:rPr lang="en-US" sz="2000">
                  <a:solidFill>
                    <a:srgbClr val="FFFFFF"/>
                  </a:solidFill>
                  <a:latin typeface="Poppins"/>
                  <a:ea typeface="Poppins"/>
                  <a:cs typeface="Poppins"/>
                  <a:sym typeface="Poppins"/>
                </a:rPr>
                <a:t>Agile methodology quản lý tiến độ</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9CD6">
                <a:alpha val="100000"/>
              </a:srgbClr>
            </a:gs>
            <a:gs pos="100000">
              <a:srgbClr val="001860">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6090037">
            <a:off x="12892307" y="-274372"/>
            <a:ext cx="14861992" cy="10835743"/>
          </a:xfrm>
          <a:custGeom>
            <a:avLst/>
            <a:gdLst/>
            <a:ahLst/>
            <a:cxnLst/>
            <a:rect r="r" b="b" t="t" l="l"/>
            <a:pathLst>
              <a:path h="10835743" w="14861992">
                <a:moveTo>
                  <a:pt x="0" y="0"/>
                </a:moveTo>
                <a:lnTo>
                  <a:pt x="14861992" y="0"/>
                </a:lnTo>
                <a:lnTo>
                  <a:pt x="14861992" y="10835744"/>
                </a:lnTo>
                <a:lnTo>
                  <a:pt x="0" y="108357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513352" y="667880"/>
            <a:ext cx="1919429" cy="566532"/>
            <a:chOff x="0" y="0"/>
            <a:chExt cx="505529" cy="149210"/>
          </a:xfrm>
        </p:grpSpPr>
        <p:sp>
          <p:nvSpPr>
            <p:cNvPr name="Freeform 4" id="4"/>
            <p:cNvSpPr/>
            <p:nvPr/>
          </p:nvSpPr>
          <p:spPr>
            <a:xfrm flipH="false" flipV="false" rot="0">
              <a:off x="0" y="0"/>
              <a:ext cx="505529" cy="149210"/>
            </a:xfrm>
            <a:custGeom>
              <a:avLst/>
              <a:gdLst/>
              <a:ahLst/>
              <a:cxnLst/>
              <a:rect r="r" b="b" t="t" l="l"/>
              <a:pathLst>
                <a:path h="149210" w="505529">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FFFF"/>
            </a:solidFill>
          </p:spPr>
        </p:sp>
        <p:sp>
          <p:nvSpPr>
            <p:cNvPr name="TextBox 5" id="5"/>
            <p:cNvSpPr txBox="true"/>
            <p:nvPr/>
          </p:nvSpPr>
          <p:spPr>
            <a:xfrm>
              <a:off x="0" y="-57150"/>
              <a:ext cx="505529" cy="20636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4624599" y="731452"/>
            <a:ext cx="1662550" cy="36699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Poppins"/>
                <a:ea typeface="Poppins"/>
                <a:cs typeface="Poppins"/>
                <a:sym typeface="Poppins"/>
              </a:rPr>
              <a:t>Home</a:t>
            </a:r>
          </a:p>
        </p:txBody>
      </p:sp>
      <p:sp>
        <p:nvSpPr>
          <p:cNvPr name="TextBox 7" id="7"/>
          <p:cNvSpPr txBox="true"/>
          <p:nvPr/>
        </p:nvSpPr>
        <p:spPr>
          <a:xfrm rot="0">
            <a:off x="6888721" y="733665"/>
            <a:ext cx="1907082" cy="36699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Poppins"/>
                <a:ea typeface="Poppins"/>
                <a:cs typeface="Poppins"/>
                <a:sym typeface="Poppins"/>
              </a:rPr>
              <a:t>About</a:t>
            </a:r>
          </a:p>
        </p:txBody>
      </p:sp>
      <p:sp>
        <p:nvSpPr>
          <p:cNvPr name="TextBox 8" id="8"/>
          <p:cNvSpPr txBox="true"/>
          <p:nvPr/>
        </p:nvSpPr>
        <p:spPr>
          <a:xfrm rot="0">
            <a:off x="9596344" y="733665"/>
            <a:ext cx="1589190" cy="366996"/>
          </a:xfrm>
          <a:prstGeom prst="rect">
            <a:avLst/>
          </a:prstGeom>
        </p:spPr>
        <p:txBody>
          <a:bodyPr anchor="t" rtlCol="false" tIns="0" lIns="0" bIns="0" rIns="0">
            <a:spAutoFit/>
          </a:bodyPr>
          <a:lstStyle/>
          <a:p>
            <a:pPr algn="ctr" marL="0" indent="0" lvl="0">
              <a:lnSpc>
                <a:spcPts val="2871"/>
              </a:lnSpc>
              <a:spcBef>
                <a:spcPct val="0"/>
              </a:spcBef>
            </a:pPr>
            <a:r>
              <a:rPr lang="en-US" b="true" sz="2051" spc="4">
                <a:solidFill>
                  <a:srgbClr val="FFFFFF"/>
                </a:solidFill>
                <a:latin typeface="Poppins Bold"/>
                <a:ea typeface="Poppins Bold"/>
                <a:cs typeface="Poppins Bold"/>
                <a:sym typeface="Poppins Bold"/>
              </a:rPr>
              <a:t>Content</a:t>
            </a:r>
          </a:p>
        </p:txBody>
      </p:sp>
      <p:sp>
        <p:nvSpPr>
          <p:cNvPr name="TextBox 9" id="9"/>
          <p:cNvSpPr txBox="true"/>
          <p:nvPr/>
        </p:nvSpPr>
        <p:spPr>
          <a:xfrm rot="0">
            <a:off x="11529929" y="731452"/>
            <a:ext cx="2224975" cy="36699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Poppins"/>
                <a:ea typeface="Poppins"/>
                <a:cs typeface="Poppins"/>
                <a:sym typeface="Poppins"/>
              </a:rPr>
              <a:t>Others</a:t>
            </a:r>
          </a:p>
        </p:txBody>
      </p:sp>
      <p:sp>
        <p:nvSpPr>
          <p:cNvPr name="TextBox 10" id="10"/>
          <p:cNvSpPr txBox="true"/>
          <p:nvPr/>
        </p:nvSpPr>
        <p:spPr>
          <a:xfrm rot="0">
            <a:off x="15762422" y="735562"/>
            <a:ext cx="1421291" cy="358775"/>
          </a:xfrm>
          <a:prstGeom prst="rect">
            <a:avLst/>
          </a:prstGeom>
        </p:spPr>
        <p:txBody>
          <a:bodyPr anchor="t" rtlCol="false" tIns="0" lIns="0" bIns="0" rIns="0">
            <a:spAutoFit/>
          </a:bodyPr>
          <a:lstStyle/>
          <a:p>
            <a:pPr algn="ctr">
              <a:lnSpc>
                <a:spcPts val="2799"/>
              </a:lnSpc>
              <a:spcBef>
                <a:spcPct val="0"/>
              </a:spcBef>
            </a:pPr>
            <a:r>
              <a:rPr lang="en-US" b="true" sz="1999" spc="3">
                <a:solidFill>
                  <a:srgbClr val="004286"/>
                </a:solidFill>
                <a:latin typeface="Poppins Bold"/>
                <a:ea typeface="Poppins Bold"/>
                <a:cs typeface="Poppins Bold"/>
                <a:sym typeface="Poppins Bold"/>
              </a:rPr>
              <a:t>Page 16</a:t>
            </a:r>
          </a:p>
        </p:txBody>
      </p:sp>
      <p:sp>
        <p:nvSpPr>
          <p:cNvPr name="TextBox 11" id="11"/>
          <p:cNvSpPr txBox="true"/>
          <p:nvPr/>
        </p:nvSpPr>
        <p:spPr>
          <a:xfrm rot="0">
            <a:off x="855218" y="552992"/>
            <a:ext cx="1761862" cy="391640"/>
          </a:xfrm>
          <a:prstGeom prst="rect">
            <a:avLst/>
          </a:prstGeom>
        </p:spPr>
        <p:txBody>
          <a:bodyPr anchor="t" rtlCol="false" tIns="0" lIns="0" bIns="0" rIns="0">
            <a:spAutoFit/>
          </a:bodyPr>
          <a:lstStyle/>
          <a:p>
            <a:pPr algn="l" marL="0" indent="0" lvl="0">
              <a:lnSpc>
                <a:spcPts val="3088"/>
              </a:lnSpc>
              <a:spcBef>
                <a:spcPct val="0"/>
              </a:spcBef>
            </a:pPr>
            <a:r>
              <a:rPr lang="en-US" b="true" sz="2206" spc="4">
                <a:solidFill>
                  <a:srgbClr val="FFFFFF"/>
                </a:solidFill>
                <a:latin typeface="Poppins Heavy"/>
                <a:ea typeface="Poppins Heavy"/>
                <a:cs typeface="Poppins Heavy"/>
                <a:sym typeface="Poppins Heavy"/>
              </a:rPr>
              <a:t>Thynk</a:t>
            </a:r>
          </a:p>
        </p:txBody>
      </p:sp>
      <p:sp>
        <p:nvSpPr>
          <p:cNvPr name="TextBox 12" id="12"/>
          <p:cNvSpPr txBox="true"/>
          <p:nvPr/>
        </p:nvSpPr>
        <p:spPr>
          <a:xfrm rot="0">
            <a:off x="855218" y="874053"/>
            <a:ext cx="1761862" cy="391640"/>
          </a:xfrm>
          <a:prstGeom prst="rect">
            <a:avLst/>
          </a:prstGeom>
        </p:spPr>
        <p:txBody>
          <a:bodyPr anchor="t" rtlCol="false" tIns="0" lIns="0" bIns="0" rIns="0">
            <a:spAutoFit/>
          </a:bodyPr>
          <a:lstStyle/>
          <a:p>
            <a:pPr algn="l" marL="0" indent="0" lvl="0">
              <a:lnSpc>
                <a:spcPts val="3088"/>
              </a:lnSpc>
              <a:spcBef>
                <a:spcPct val="0"/>
              </a:spcBef>
            </a:pPr>
            <a:r>
              <a:rPr lang="en-US" sz="2206" spc="4">
                <a:solidFill>
                  <a:srgbClr val="FFFFFF"/>
                </a:solidFill>
                <a:latin typeface="Poppins"/>
                <a:ea typeface="Poppins"/>
                <a:cs typeface="Poppins"/>
                <a:sym typeface="Poppins"/>
              </a:rPr>
              <a:t>Unlimited.</a:t>
            </a:r>
          </a:p>
        </p:txBody>
      </p:sp>
      <p:sp>
        <p:nvSpPr>
          <p:cNvPr name="TextBox 13" id="13"/>
          <p:cNvSpPr txBox="true"/>
          <p:nvPr/>
        </p:nvSpPr>
        <p:spPr>
          <a:xfrm rot="0">
            <a:off x="1290849" y="1461116"/>
            <a:ext cx="12783009" cy="1955784"/>
          </a:xfrm>
          <a:prstGeom prst="rect">
            <a:avLst/>
          </a:prstGeom>
        </p:spPr>
        <p:txBody>
          <a:bodyPr anchor="t" rtlCol="false" tIns="0" lIns="0" bIns="0" rIns="0">
            <a:spAutoFit/>
          </a:bodyPr>
          <a:lstStyle/>
          <a:p>
            <a:pPr algn="l">
              <a:lnSpc>
                <a:spcPts val="13490"/>
              </a:lnSpc>
            </a:pPr>
            <a:r>
              <a:rPr lang="en-US" sz="11241" b="true">
                <a:solidFill>
                  <a:srgbClr val="FFFFFF"/>
                </a:solidFill>
                <a:latin typeface="Neo Sans Bold"/>
                <a:ea typeface="Neo Sans Bold"/>
                <a:cs typeface="Neo Sans Bold"/>
                <a:sym typeface="Neo Sans Bold"/>
              </a:rPr>
              <a:t>EXPECTED</a:t>
            </a:r>
          </a:p>
        </p:txBody>
      </p:sp>
      <p:sp>
        <p:nvSpPr>
          <p:cNvPr name="TextBox 14" id="14"/>
          <p:cNvSpPr txBox="true"/>
          <p:nvPr/>
        </p:nvSpPr>
        <p:spPr>
          <a:xfrm rot="0">
            <a:off x="1290849" y="2865496"/>
            <a:ext cx="13264495" cy="2066925"/>
          </a:xfrm>
          <a:prstGeom prst="rect">
            <a:avLst/>
          </a:prstGeom>
        </p:spPr>
        <p:txBody>
          <a:bodyPr anchor="t" rtlCol="false" tIns="0" lIns="0" bIns="0" rIns="0">
            <a:spAutoFit/>
          </a:bodyPr>
          <a:lstStyle/>
          <a:p>
            <a:pPr algn="l">
              <a:lnSpc>
                <a:spcPts val="14279"/>
              </a:lnSpc>
            </a:pPr>
            <a:r>
              <a:rPr lang="en-US" sz="11899" b="true">
                <a:solidFill>
                  <a:srgbClr val="00FFFF"/>
                </a:solidFill>
                <a:latin typeface="Neo Sans Bold"/>
                <a:ea typeface="Neo Sans Bold"/>
                <a:cs typeface="Neo Sans Bold"/>
                <a:sym typeface="Neo Sans Bold"/>
              </a:rPr>
              <a:t>OUTCOMES</a:t>
            </a:r>
          </a:p>
        </p:txBody>
      </p:sp>
      <p:sp>
        <p:nvSpPr>
          <p:cNvPr name="TextBox 15" id="15"/>
          <p:cNvSpPr txBox="true"/>
          <p:nvPr/>
        </p:nvSpPr>
        <p:spPr>
          <a:xfrm rot="0">
            <a:off x="1286901" y="6971919"/>
            <a:ext cx="3333750" cy="1861185"/>
          </a:xfrm>
          <a:prstGeom prst="rect">
            <a:avLst/>
          </a:prstGeom>
        </p:spPr>
        <p:txBody>
          <a:bodyPr anchor="t" rtlCol="false" tIns="0" lIns="0" bIns="0" rIns="0">
            <a:spAutoFit/>
          </a:bodyPr>
          <a:lstStyle/>
          <a:p>
            <a:pPr algn="just">
              <a:lnSpc>
                <a:spcPts val="2940"/>
              </a:lnSpc>
            </a:pPr>
            <a:r>
              <a:rPr lang="en-US" sz="2100">
                <a:solidFill>
                  <a:srgbClr val="FFFFFF"/>
                </a:solidFill>
                <a:latin typeface="Poppins"/>
                <a:ea typeface="Poppins"/>
                <a:cs typeface="Poppins"/>
                <a:sym typeface="Poppins"/>
              </a:rPr>
              <a:t>Uptime &gt; 99.9%</a:t>
            </a:r>
          </a:p>
          <a:p>
            <a:pPr algn="just">
              <a:lnSpc>
                <a:spcPts val="2940"/>
              </a:lnSpc>
            </a:pPr>
            <a:r>
              <a:rPr lang="en-US" sz="2100">
                <a:solidFill>
                  <a:srgbClr val="FFFFFF"/>
                </a:solidFill>
                <a:latin typeface="Poppins"/>
                <a:ea typeface="Poppins"/>
                <a:cs typeface="Poppins"/>
                <a:sym typeface="Poppins"/>
              </a:rPr>
              <a:t>Tăng trưởng khách hàng mới 20% trong 6 tháng đầu</a:t>
            </a:r>
          </a:p>
          <a:p>
            <a:pPr algn="just" marL="0" indent="0" lvl="0">
              <a:lnSpc>
                <a:spcPts val="2940"/>
              </a:lnSpc>
              <a:spcBef>
                <a:spcPct val="0"/>
              </a:spcBef>
            </a:pPr>
          </a:p>
        </p:txBody>
      </p:sp>
      <p:sp>
        <p:nvSpPr>
          <p:cNvPr name="TextBox 16" id="16"/>
          <p:cNvSpPr txBox="true"/>
          <p:nvPr/>
        </p:nvSpPr>
        <p:spPr>
          <a:xfrm rot="0">
            <a:off x="1290849" y="5943219"/>
            <a:ext cx="3333750" cy="333375"/>
          </a:xfrm>
          <a:prstGeom prst="rect">
            <a:avLst/>
          </a:prstGeom>
        </p:spPr>
        <p:txBody>
          <a:bodyPr anchor="t" rtlCol="false" tIns="0" lIns="0" bIns="0" rIns="0">
            <a:spAutoFit/>
          </a:bodyPr>
          <a:lstStyle/>
          <a:p>
            <a:pPr algn="l">
              <a:lnSpc>
                <a:spcPts val="2400"/>
              </a:lnSpc>
            </a:pPr>
            <a:r>
              <a:rPr lang="en-US" sz="2000" b="true">
                <a:solidFill>
                  <a:srgbClr val="00FFFF"/>
                </a:solidFill>
                <a:latin typeface="Poppins Bold"/>
                <a:ea typeface="Poppins Bold"/>
                <a:cs typeface="Poppins Bold"/>
                <a:sym typeface="Poppins Bold"/>
              </a:rPr>
              <a:t>SUCCESS METRICS</a:t>
            </a:r>
          </a:p>
        </p:txBody>
      </p:sp>
      <p:sp>
        <p:nvSpPr>
          <p:cNvPr name="TextBox 17" id="17"/>
          <p:cNvSpPr txBox="true"/>
          <p:nvPr/>
        </p:nvSpPr>
        <p:spPr>
          <a:xfrm rot="0">
            <a:off x="5043326" y="5943219"/>
            <a:ext cx="3333750" cy="638175"/>
          </a:xfrm>
          <a:prstGeom prst="rect">
            <a:avLst/>
          </a:prstGeom>
        </p:spPr>
        <p:txBody>
          <a:bodyPr anchor="t" rtlCol="false" tIns="0" lIns="0" bIns="0" rIns="0">
            <a:spAutoFit/>
          </a:bodyPr>
          <a:lstStyle/>
          <a:p>
            <a:pPr algn="just">
              <a:lnSpc>
                <a:spcPts val="2400"/>
              </a:lnSpc>
            </a:pPr>
            <a:r>
              <a:rPr lang="en-US" b="true" sz="2000">
                <a:solidFill>
                  <a:srgbClr val="00FFFF"/>
                </a:solidFill>
                <a:latin typeface="Poppins Bold"/>
                <a:ea typeface="Poppins Bold"/>
                <a:cs typeface="Poppins Bold"/>
                <a:sym typeface="Poppins Bold"/>
              </a:rPr>
              <a:t>SHORT-TERM BENEFITS</a:t>
            </a:r>
          </a:p>
          <a:p>
            <a:pPr algn="just">
              <a:lnSpc>
                <a:spcPts val="2400"/>
              </a:lnSpc>
            </a:pPr>
            <a:r>
              <a:rPr lang="en-US" b="true" sz="2000">
                <a:solidFill>
                  <a:srgbClr val="00FFFF"/>
                </a:solidFill>
                <a:latin typeface="Poppins Bold"/>
                <a:ea typeface="Poppins Bold"/>
                <a:cs typeface="Poppins Bold"/>
                <a:sym typeface="Poppins Bold"/>
              </a:rPr>
              <a:t>0-6 MONTHS</a:t>
            </a:r>
          </a:p>
        </p:txBody>
      </p:sp>
      <p:sp>
        <p:nvSpPr>
          <p:cNvPr name="TextBox 18" id="18"/>
          <p:cNvSpPr txBox="true"/>
          <p:nvPr/>
        </p:nvSpPr>
        <p:spPr>
          <a:xfrm rot="0">
            <a:off x="8795804" y="5943219"/>
            <a:ext cx="3333750" cy="638175"/>
          </a:xfrm>
          <a:prstGeom prst="rect">
            <a:avLst/>
          </a:prstGeom>
        </p:spPr>
        <p:txBody>
          <a:bodyPr anchor="t" rtlCol="false" tIns="0" lIns="0" bIns="0" rIns="0">
            <a:spAutoFit/>
          </a:bodyPr>
          <a:lstStyle/>
          <a:p>
            <a:pPr algn="just">
              <a:lnSpc>
                <a:spcPts val="2400"/>
              </a:lnSpc>
            </a:pPr>
            <a:r>
              <a:rPr lang="en-US" b="true" sz="2000">
                <a:solidFill>
                  <a:srgbClr val="00FFFF"/>
                </a:solidFill>
                <a:latin typeface="Poppins Bold"/>
                <a:ea typeface="Poppins Bold"/>
                <a:cs typeface="Poppins Bold"/>
                <a:sym typeface="Poppins Bold"/>
              </a:rPr>
              <a:t>MEDIUM-TERM BENEFITS</a:t>
            </a:r>
          </a:p>
          <a:p>
            <a:pPr algn="just">
              <a:lnSpc>
                <a:spcPts val="2400"/>
              </a:lnSpc>
            </a:pPr>
            <a:r>
              <a:rPr lang="en-US" b="true" sz="2000">
                <a:solidFill>
                  <a:srgbClr val="00FFFF"/>
                </a:solidFill>
                <a:latin typeface="Poppins Bold"/>
                <a:ea typeface="Poppins Bold"/>
                <a:cs typeface="Poppins Bold"/>
                <a:sym typeface="Poppins Bold"/>
              </a:rPr>
              <a:t>(6-18 MONTHS)</a:t>
            </a:r>
          </a:p>
        </p:txBody>
      </p:sp>
      <p:sp>
        <p:nvSpPr>
          <p:cNvPr name="TextBox 19" id="19"/>
          <p:cNvSpPr txBox="true"/>
          <p:nvPr/>
        </p:nvSpPr>
        <p:spPr>
          <a:xfrm rot="0">
            <a:off x="12548654" y="5943219"/>
            <a:ext cx="3333750" cy="638175"/>
          </a:xfrm>
          <a:prstGeom prst="rect">
            <a:avLst/>
          </a:prstGeom>
        </p:spPr>
        <p:txBody>
          <a:bodyPr anchor="t" rtlCol="false" tIns="0" lIns="0" bIns="0" rIns="0">
            <a:spAutoFit/>
          </a:bodyPr>
          <a:lstStyle/>
          <a:p>
            <a:pPr algn="l">
              <a:lnSpc>
                <a:spcPts val="2400"/>
              </a:lnSpc>
            </a:pPr>
            <a:r>
              <a:rPr lang="en-US" sz="2000" b="true">
                <a:solidFill>
                  <a:srgbClr val="00FFFF"/>
                </a:solidFill>
                <a:latin typeface="Poppins Bold"/>
                <a:ea typeface="Poppins Bold"/>
                <a:cs typeface="Poppins Bold"/>
                <a:sym typeface="Poppins Bold"/>
              </a:rPr>
              <a:t>LONG-TERM VALUE</a:t>
            </a:r>
          </a:p>
          <a:p>
            <a:pPr algn="l">
              <a:lnSpc>
                <a:spcPts val="2400"/>
              </a:lnSpc>
            </a:pPr>
            <a:r>
              <a:rPr lang="en-US" sz="2000" b="true">
                <a:solidFill>
                  <a:srgbClr val="00FFFF"/>
                </a:solidFill>
                <a:latin typeface="Poppins Bold"/>
                <a:ea typeface="Poppins Bold"/>
                <a:cs typeface="Poppins Bold"/>
                <a:sym typeface="Poppins Bold"/>
              </a:rPr>
              <a:t>(18+ MONTHS)</a:t>
            </a:r>
          </a:p>
        </p:txBody>
      </p:sp>
      <p:sp>
        <p:nvSpPr>
          <p:cNvPr name="TextBox 20" id="20"/>
          <p:cNvSpPr txBox="true"/>
          <p:nvPr/>
        </p:nvSpPr>
        <p:spPr>
          <a:xfrm rot="0">
            <a:off x="5043326" y="6971919"/>
            <a:ext cx="3333750" cy="1861185"/>
          </a:xfrm>
          <a:prstGeom prst="rect">
            <a:avLst/>
          </a:prstGeom>
        </p:spPr>
        <p:txBody>
          <a:bodyPr anchor="t" rtlCol="false" tIns="0" lIns="0" bIns="0" rIns="0">
            <a:spAutoFit/>
          </a:bodyPr>
          <a:lstStyle/>
          <a:p>
            <a:pPr algn="just">
              <a:lnSpc>
                <a:spcPts val="2940"/>
              </a:lnSpc>
            </a:pPr>
            <a:r>
              <a:rPr lang="en-US" sz="2100">
                <a:solidFill>
                  <a:srgbClr val="FFFFFF"/>
                </a:solidFill>
                <a:latin typeface="Poppins"/>
                <a:ea typeface="Poppins"/>
                <a:cs typeface="Poppins"/>
                <a:sym typeface="Poppins"/>
              </a:rPr>
              <a:t>Giảm thời gian phản hồi hệ thống</a:t>
            </a:r>
          </a:p>
          <a:p>
            <a:pPr algn="just">
              <a:lnSpc>
                <a:spcPts val="2940"/>
              </a:lnSpc>
            </a:pPr>
            <a:r>
              <a:rPr lang="en-US" sz="2100">
                <a:solidFill>
                  <a:srgbClr val="FFFFFF"/>
                </a:solidFill>
                <a:latin typeface="Poppins"/>
                <a:ea typeface="Poppins"/>
                <a:cs typeface="Poppins"/>
                <a:sym typeface="Poppins"/>
              </a:rPr>
              <a:t>Bảo mật dữ liệu khách hàng tốt hơn</a:t>
            </a:r>
          </a:p>
          <a:p>
            <a:pPr algn="just" marL="0" indent="0" lvl="0">
              <a:lnSpc>
                <a:spcPts val="2940"/>
              </a:lnSpc>
              <a:spcBef>
                <a:spcPct val="0"/>
              </a:spcBef>
            </a:pPr>
          </a:p>
        </p:txBody>
      </p:sp>
      <p:sp>
        <p:nvSpPr>
          <p:cNvPr name="TextBox 21" id="21"/>
          <p:cNvSpPr txBox="true"/>
          <p:nvPr/>
        </p:nvSpPr>
        <p:spPr>
          <a:xfrm rot="0">
            <a:off x="8795804" y="6971919"/>
            <a:ext cx="3333750" cy="1861185"/>
          </a:xfrm>
          <a:prstGeom prst="rect">
            <a:avLst/>
          </a:prstGeom>
        </p:spPr>
        <p:txBody>
          <a:bodyPr anchor="t" rtlCol="false" tIns="0" lIns="0" bIns="0" rIns="0">
            <a:spAutoFit/>
          </a:bodyPr>
          <a:lstStyle/>
          <a:p>
            <a:pPr algn="just">
              <a:lnSpc>
                <a:spcPts val="2940"/>
              </a:lnSpc>
            </a:pPr>
            <a:r>
              <a:rPr lang="en-US" sz="2100">
                <a:solidFill>
                  <a:srgbClr val="FFFFFF"/>
                </a:solidFill>
                <a:latin typeface="Poppins"/>
                <a:ea typeface="Poppins"/>
                <a:cs typeface="Poppins"/>
                <a:sym typeface="Poppins"/>
              </a:rPr>
              <a:t>Tiết kiệm chi phí vận hành hạ tầng</a:t>
            </a:r>
          </a:p>
          <a:p>
            <a:pPr algn="just">
              <a:lnSpc>
                <a:spcPts val="2940"/>
              </a:lnSpc>
            </a:pPr>
            <a:r>
              <a:rPr lang="en-US" sz="2100">
                <a:solidFill>
                  <a:srgbClr val="FFFFFF"/>
                </a:solidFill>
                <a:latin typeface="Poppins"/>
                <a:ea typeface="Poppins"/>
                <a:cs typeface="Poppins"/>
                <a:sym typeface="Poppins"/>
              </a:rPr>
              <a:t>Tăng khả năng mở rộng hệ thống nhanh chóng</a:t>
            </a:r>
          </a:p>
          <a:p>
            <a:pPr algn="just" marL="0" indent="0" lvl="0">
              <a:lnSpc>
                <a:spcPts val="2940"/>
              </a:lnSpc>
              <a:spcBef>
                <a:spcPct val="0"/>
              </a:spcBef>
            </a:pPr>
          </a:p>
        </p:txBody>
      </p:sp>
      <p:sp>
        <p:nvSpPr>
          <p:cNvPr name="TextBox 22" id="22"/>
          <p:cNvSpPr txBox="true"/>
          <p:nvPr/>
        </p:nvSpPr>
        <p:spPr>
          <a:xfrm rot="0">
            <a:off x="12548654" y="6971919"/>
            <a:ext cx="3333750" cy="1861185"/>
          </a:xfrm>
          <a:prstGeom prst="rect">
            <a:avLst/>
          </a:prstGeom>
        </p:spPr>
        <p:txBody>
          <a:bodyPr anchor="t" rtlCol="false" tIns="0" lIns="0" bIns="0" rIns="0">
            <a:spAutoFit/>
          </a:bodyPr>
          <a:lstStyle/>
          <a:p>
            <a:pPr algn="just">
              <a:lnSpc>
                <a:spcPts val="2940"/>
              </a:lnSpc>
            </a:pPr>
            <a:r>
              <a:rPr lang="en-US" sz="2100">
                <a:solidFill>
                  <a:srgbClr val="FFFFFF"/>
                </a:solidFill>
                <a:latin typeface="Poppins"/>
                <a:ea typeface="Poppins"/>
                <a:cs typeface="Poppins"/>
                <a:sym typeface="Poppins"/>
              </a:rPr>
              <a:t>Tạo lợi thế cạnh tranh bền vững</a:t>
            </a:r>
          </a:p>
          <a:p>
            <a:pPr algn="just">
              <a:lnSpc>
                <a:spcPts val="2940"/>
              </a:lnSpc>
            </a:pPr>
            <a:r>
              <a:rPr lang="en-US" sz="2100">
                <a:solidFill>
                  <a:srgbClr val="FFFFFF"/>
                </a:solidFill>
                <a:latin typeface="Poppins"/>
                <a:ea typeface="Poppins"/>
                <a:cs typeface="Poppins"/>
                <a:sym typeface="Poppins"/>
              </a:rPr>
              <a:t>Cải thiện đáng kể trải nghiệm người dùng</a:t>
            </a:r>
          </a:p>
          <a:p>
            <a:pPr algn="just" marL="0" indent="0" lvl="0">
              <a:lnSpc>
                <a:spcPts val="2940"/>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9CD6">
                <a:alpha val="100000"/>
              </a:srgbClr>
            </a:gs>
            <a:gs pos="100000">
              <a:srgbClr val="001860">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0" y="-51435"/>
            <a:ext cx="18288000" cy="10389870"/>
            <a:chOff x="0" y="0"/>
            <a:chExt cx="2833290" cy="1609663"/>
          </a:xfrm>
        </p:grpSpPr>
        <p:sp>
          <p:nvSpPr>
            <p:cNvPr name="Freeform 3" id="3"/>
            <p:cNvSpPr/>
            <p:nvPr/>
          </p:nvSpPr>
          <p:spPr>
            <a:xfrm flipH="false" flipV="false" rot="0">
              <a:off x="0" y="0"/>
              <a:ext cx="2833290" cy="1609663"/>
            </a:xfrm>
            <a:custGeom>
              <a:avLst/>
              <a:gdLst/>
              <a:ahLst/>
              <a:cxnLst/>
              <a:rect r="r" b="b" t="t" l="l"/>
              <a:pathLst>
                <a:path h="1609663" w="2833290">
                  <a:moveTo>
                    <a:pt x="0" y="0"/>
                  </a:moveTo>
                  <a:lnTo>
                    <a:pt x="2833290" y="0"/>
                  </a:lnTo>
                  <a:lnTo>
                    <a:pt x="2833290" y="1609663"/>
                  </a:lnTo>
                  <a:lnTo>
                    <a:pt x="0" y="1609663"/>
                  </a:lnTo>
                  <a:close/>
                </a:path>
              </a:pathLst>
            </a:custGeom>
            <a:blipFill>
              <a:blip r:embed="rId2"/>
              <a:stretch>
                <a:fillRect l="-499" t="0" r="-499" b="0"/>
              </a:stretch>
            </a:blipFill>
          </p:spPr>
        </p:sp>
      </p:grpSp>
      <p:grpSp>
        <p:nvGrpSpPr>
          <p:cNvPr name="Group 4" id="4"/>
          <p:cNvGrpSpPr/>
          <p:nvPr/>
        </p:nvGrpSpPr>
        <p:grpSpPr>
          <a:xfrm rot="0">
            <a:off x="0" y="-38100"/>
            <a:ext cx="18288000" cy="10325100"/>
            <a:chOff x="0" y="0"/>
            <a:chExt cx="4816593" cy="2719368"/>
          </a:xfrm>
        </p:grpSpPr>
        <p:sp>
          <p:nvSpPr>
            <p:cNvPr name="Freeform 5" id="5"/>
            <p:cNvSpPr/>
            <p:nvPr/>
          </p:nvSpPr>
          <p:spPr>
            <a:xfrm flipH="false" flipV="false" rot="0">
              <a:off x="0" y="0"/>
              <a:ext cx="4816592" cy="2719368"/>
            </a:xfrm>
            <a:custGeom>
              <a:avLst/>
              <a:gdLst/>
              <a:ahLst/>
              <a:cxnLst/>
              <a:rect r="r" b="b" t="t" l="l"/>
              <a:pathLst>
                <a:path h="2719368" w="4816592">
                  <a:moveTo>
                    <a:pt x="0" y="0"/>
                  </a:moveTo>
                  <a:lnTo>
                    <a:pt x="4816592" y="0"/>
                  </a:lnTo>
                  <a:lnTo>
                    <a:pt x="4816592" y="2719368"/>
                  </a:lnTo>
                  <a:lnTo>
                    <a:pt x="0" y="2719368"/>
                  </a:lnTo>
                  <a:close/>
                </a:path>
              </a:pathLst>
            </a:custGeom>
            <a:gradFill rotWithShape="true">
              <a:gsLst>
                <a:gs pos="0">
                  <a:srgbClr val="00E0FF">
                    <a:alpha val="63000"/>
                  </a:srgbClr>
                </a:gs>
                <a:gs pos="100000">
                  <a:srgbClr val="1E53A0">
                    <a:alpha val="63000"/>
                  </a:srgbClr>
                </a:gs>
              </a:gsLst>
              <a:path path="circle">
                <a:fillToRect l="50000" r="50000" t="50000" b="50000"/>
              </a:path>
            </a:gradFill>
          </p:spPr>
        </p:sp>
        <p:sp>
          <p:nvSpPr>
            <p:cNvPr name="TextBox 6" id="6"/>
            <p:cNvSpPr txBox="true"/>
            <p:nvPr/>
          </p:nvSpPr>
          <p:spPr>
            <a:xfrm>
              <a:off x="0" y="-66675"/>
              <a:ext cx="4816593" cy="2786043"/>
            </a:xfrm>
            <a:prstGeom prst="rect">
              <a:avLst/>
            </a:prstGeom>
          </p:spPr>
          <p:txBody>
            <a:bodyPr anchor="ctr" rtlCol="false" tIns="50800" lIns="50800" bIns="50800" rIns="50800"/>
            <a:lstStyle/>
            <a:p>
              <a:pPr algn="ctr">
                <a:lnSpc>
                  <a:spcPts val="3392"/>
                </a:lnSpc>
              </a:pPr>
            </a:p>
          </p:txBody>
        </p:sp>
      </p:grpSp>
      <p:grpSp>
        <p:nvGrpSpPr>
          <p:cNvPr name="Group 7" id="7"/>
          <p:cNvGrpSpPr/>
          <p:nvPr/>
        </p:nvGrpSpPr>
        <p:grpSpPr>
          <a:xfrm rot="0">
            <a:off x="15513352" y="667880"/>
            <a:ext cx="1919429" cy="566532"/>
            <a:chOff x="0" y="0"/>
            <a:chExt cx="505529" cy="149210"/>
          </a:xfrm>
        </p:grpSpPr>
        <p:sp>
          <p:nvSpPr>
            <p:cNvPr name="Freeform 8" id="8"/>
            <p:cNvSpPr/>
            <p:nvPr/>
          </p:nvSpPr>
          <p:spPr>
            <a:xfrm flipH="false" flipV="false" rot="0">
              <a:off x="0" y="0"/>
              <a:ext cx="505529" cy="149210"/>
            </a:xfrm>
            <a:custGeom>
              <a:avLst/>
              <a:gdLst/>
              <a:ahLst/>
              <a:cxnLst/>
              <a:rect r="r" b="b" t="t" l="l"/>
              <a:pathLst>
                <a:path h="149210" w="505529">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FFFF"/>
            </a:solidFill>
          </p:spPr>
        </p:sp>
        <p:sp>
          <p:nvSpPr>
            <p:cNvPr name="TextBox 9" id="9"/>
            <p:cNvSpPr txBox="true"/>
            <p:nvPr/>
          </p:nvSpPr>
          <p:spPr>
            <a:xfrm>
              <a:off x="0" y="-57150"/>
              <a:ext cx="505529" cy="20636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4624599" y="731452"/>
            <a:ext cx="1662550" cy="36699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Poppins"/>
                <a:ea typeface="Poppins"/>
                <a:cs typeface="Poppins"/>
                <a:sym typeface="Poppins"/>
              </a:rPr>
              <a:t>Home</a:t>
            </a:r>
          </a:p>
        </p:txBody>
      </p:sp>
      <p:sp>
        <p:nvSpPr>
          <p:cNvPr name="TextBox 11" id="11"/>
          <p:cNvSpPr txBox="true"/>
          <p:nvPr/>
        </p:nvSpPr>
        <p:spPr>
          <a:xfrm rot="0">
            <a:off x="6888721" y="733665"/>
            <a:ext cx="1907082" cy="36699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Poppins"/>
                <a:ea typeface="Poppins"/>
                <a:cs typeface="Poppins"/>
                <a:sym typeface="Poppins"/>
              </a:rPr>
              <a:t>About</a:t>
            </a:r>
          </a:p>
        </p:txBody>
      </p:sp>
      <p:sp>
        <p:nvSpPr>
          <p:cNvPr name="TextBox 12" id="12"/>
          <p:cNvSpPr txBox="true"/>
          <p:nvPr/>
        </p:nvSpPr>
        <p:spPr>
          <a:xfrm rot="0">
            <a:off x="9596344" y="733665"/>
            <a:ext cx="1589190" cy="36699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Poppins"/>
                <a:ea typeface="Poppins"/>
                <a:cs typeface="Poppins"/>
                <a:sym typeface="Poppins"/>
              </a:rPr>
              <a:t>Content</a:t>
            </a:r>
          </a:p>
        </p:txBody>
      </p:sp>
      <p:sp>
        <p:nvSpPr>
          <p:cNvPr name="TextBox 13" id="13"/>
          <p:cNvSpPr txBox="true"/>
          <p:nvPr/>
        </p:nvSpPr>
        <p:spPr>
          <a:xfrm rot="0">
            <a:off x="11529929" y="731452"/>
            <a:ext cx="2224975" cy="366996"/>
          </a:xfrm>
          <a:prstGeom prst="rect">
            <a:avLst/>
          </a:prstGeom>
        </p:spPr>
        <p:txBody>
          <a:bodyPr anchor="t" rtlCol="false" tIns="0" lIns="0" bIns="0" rIns="0">
            <a:spAutoFit/>
          </a:bodyPr>
          <a:lstStyle/>
          <a:p>
            <a:pPr algn="ctr" marL="0" indent="0" lvl="0">
              <a:lnSpc>
                <a:spcPts val="2871"/>
              </a:lnSpc>
              <a:spcBef>
                <a:spcPct val="0"/>
              </a:spcBef>
            </a:pPr>
            <a:r>
              <a:rPr lang="en-US" b="true" sz="2051" spc="4">
                <a:solidFill>
                  <a:srgbClr val="FFFFFF"/>
                </a:solidFill>
                <a:latin typeface="Poppins Bold"/>
                <a:ea typeface="Poppins Bold"/>
                <a:cs typeface="Poppins Bold"/>
                <a:sym typeface="Poppins Bold"/>
              </a:rPr>
              <a:t>Others</a:t>
            </a:r>
          </a:p>
        </p:txBody>
      </p:sp>
      <p:sp>
        <p:nvSpPr>
          <p:cNvPr name="TextBox 14" id="14"/>
          <p:cNvSpPr txBox="true"/>
          <p:nvPr/>
        </p:nvSpPr>
        <p:spPr>
          <a:xfrm rot="0">
            <a:off x="15762422" y="735562"/>
            <a:ext cx="1421291" cy="358775"/>
          </a:xfrm>
          <a:prstGeom prst="rect">
            <a:avLst/>
          </a:prstGeom>
        </p:spPr>
        <p:txBody>
          <a:bodyPr anchor="t" rtlCol="false" tIns="0" lIns="0" bIns="0" rIns="0">
            <a:spAutoFit/>
          </a:bodyPr>
          <a:lstStyle/>
          <a:p>
            <a:pPr algn="ctr">
              <a:lnSpc>
                <a:spcPts val="2799"/>
              </a:lnSpc>
              <a:spcBef>
                <a:spcPct val="0"/>
              </a:spcBef>
            </a:pPr>
            <a:r>
              <a:rPr lang="en-US" b="true" sz="1999" spc="3">
                <a:solidFill>
                  <a:srgbClr val="004286"/>
                </a:solidFill>
                <a:latin typeface="Poppins Bold"/>
                <a:ea typeface="Poppins Bold"/>
                <a:cs typeface="Poppins Bold"/>
                <a:sym typeface="Poppins Bold"/>
              </a:rPr>
              <a:t>Page 17</a:t>
            </a:r>
          </a:p>
        </p:txBody>
      </p:sp>
      <p:sp>
        <p:nvSpPr>
          <p:cNvPr name="TextBox 15" id="15"/>
          <p:cNvSpPr txBox="true"/>
          <p:nvPr/>
        </p:nvSpPr>
        <p:spPr>
          <a:xfrm rot="0">
            <a:off x="855218" y="552992"/>
            <a:ext cx="1761862" cy="391640"/>
          </a:xfrm>
          <a:prstGeom prst="rect">
            <a:avLst/>
          </a:prstGeom>
        </p:spPr>
        <p:txBody>
          <a:bodyPr anchor="t" rtlCol="false" tIns="0" lIns="0" bIns="0" rIns="0">
            <a:spAutoFit/>
          </a:bodyPr>
          <a:lstStyle/>
          <a:p>
            <a:pPr algn="l" marL="0" indent="0" lvl="0">
              <a:lnSpc>
                <a:spcPts val="3088"/>
              </a:lnSpc>
              <a:spcBef>
                <a:spcPct val="0"/>
              </a:spcBef>
            </a:pPr>
            <a:r>
              <a:rPr lang="en-US" b="true" sz="2206" spc="4">
                <a:solidFill>
                  <a:srgbClr val="FFFFFF"/>
                </a:solidFill>
                <a:latin typeface="Poppins Heavy"/>
                <a:ea typeface="Poppins Heavy"/>
                <a:cs typeface="Poppins Heavy"/>
                <a:sym typeface="Poppins Heavy"/>
              </a:rPr>
              <a:t>Thynk</a:t>
            </a:r>
          </a:p>
        </p:txBody>
      </p:sp>
      <p:sp>
        <p:nvSpPr>
          <p:cNvPr name="TextBox 16" id="16"/>
          <p:cNvSpPr txBox="true"/>
          <p:nvPr/>
        </p:nvSpPr>
        <p:spPr>
          <a:xfrm rot="0">
            <a:off x="855218" y="874053"/>
            <a:ext cx="1761862" cy="391640"/>
          </a:xfrm>
          <a:prstGeom prst="rect">
            <a:avLst/>
          </a:prstGeom>
        </p:spPr>
        <p:txBody>
          <a:bodyPr anchor="t" rtlCol="false" tIns="0" lIns="0" bIns="0" rIns="0">
            <a:spAutoFit/>
          </a:bodyPr>
          <a:lstStyle/>
          <a:p>
            <a:pPr algn="l" marL="0" indent="0" lvl="0">
              <a:lnSpc>
                <a:spcPts val="3088"/>
              </a:lnSpc>
              <a:spcBef>
                <a:spcPct val="0"/>
              </a:spcBef>
            </a:pPr>
            <a:r>
              <a:rPr lang="en-US" sz="2206" spc="4">
                <a:solidFill>
                  <a:srgbClr val="FFFFFF"/>
                </a:solidFill>
                <a:latin typeface="Poppins"/>
                <a:ea typeface="Poppins"/>
                <a:cs typeface="Poppins"/>
                <a:sym typeface="Poppins"/>
              </a:rPr>
              <a:t>Unlimited.</a:t>
            </a:r>
          </a:p>
        </p:txBody>
      </p:sp>
      <p:sp>
        <p:nvSpPr>
          <p:cNvPr name="TextBox 17" id="17"/>
          <p:cNvSpPr txBox="true"/>
          <p:nvPr/>
        </p:nvSpPr>
        <p:spPr>
          <a:xfrm rot="0">
            <a:off x="2922748" y="3825716"/>
            <a:ext cx="8127373" cy="2368868"/>
          </a:xfrm>
          <a:prstGeom prst="rect">
            <a:avLst/>
          </a:prstGeom>
        </p:spPr>
        <p:txBody>
          <a:bodyPr anchor="t" rtlCol="false" tIns="0" lIns="0" bIns="0" rIns="0">
            <a:spAutoFit/>
          </a:bodyPr>
          <a:lstStyle/>
          <a:p>
            <a:pPr algn="ctr">
              <a:lnSpc>
                <a:spcPts val="16586"/>
              </a:lnSpc>
            </a:pPr>
            <a:r>
              <a:rPr lang="en-US" b="true" sz="13822">
                <a:solidFill>
                  <a:srgbClr val="FFFFFF"/>
                </a:solidFill>
                <a:latin typeface="Neo Sans Bold"/>
                <a:ea typeface="Neo Sans Bold"/>
                <a:cs typeface="Neo Sans Bold"/>
                <a:sym typeface="Neo Sans Bold"/>
              </a:rPr>
              <a:t>THANK</a:t>
            </a:r>
          </a:p>
        </p:txBody>
      </p:sp>
      <p:sp>
        <p:nvSpPr>
          <p:cNvPr name="TextBox 18" id="18"/>
          <p:cNvSpPr txBox="true"/>
          <p:nvPr/>
        </p:nvSpPr>
        <p:spPr>
          <a:xfrm rot="0">
            <a:off x="9680431" y="3825716"/>
            <a:ext cx="5188840" cy="2368868"/>
          </a:xfrm>
          <a:prstGeom prst="rect">
            <a:avLst/>
          </a:prstGeom>
        </p:spPr>
        <p:txBody>
          <a:bodyPr anchor="t" rtlCol="false" tIns="0" lIns="0" bIns="0" rIns="0">
            <a:spAutoFit/>
          </a:bodyPr>
          <a:lstStyle/>
          <a:p>
            <a:pPr algn="ctr">
              <a:lnSpc>
                <a:spcPts val="16586"/>
              </a:lnSpc>
            </a:pPr>
            <a:r>
              <a:rPr lang="en-US" b="true" sz="13822">
                <a:solidFill>
                  <a:srgbClr val="00FFFF"/>
                </a:solidFill>
                <a:latin typeface="Neo Sans Bold"/>
                <a:ea typeface="Neo Sans Bold"/>
                <a:cs typeface="Neo Sans Bold"/>
                <a:sym typeface="Neo Sans Bold"/>
              </a:rPr>
              <a:t>YOU</a:t>
            </a:r>
          </a:p>
        </p:txBody>
      </p:sp>
      <p:sp>
        <p:nvSpPr>
          <p:cNvPr name="TextBox 19" id="19"/>
          <p:cNvSpPr txBox="true"/>
          <p:nvPr/>
        </p:nvSpPr>
        <p:spPr>
          <a:xfrm rot="0">
            <a:off x="8496029" y="8806749"/>
            <a:ext cx="1274721" cy="451551"/>
          </a:xfrm>
          <a:prstGeom prst="rect">
            <a:avLst/>
          </a:prstGeom>
        </p:spPr>
        <p:txBody>
          <a:bodyPr anchor="t" rtlCol="false" tIns="0" lIns="0" bIns="0" rIns="0">
            <a:spAutoFit/>
          </a:bodyPr>
          <a:lstStyle/>
          <a:p>
            <a:pPr algn="ctr">
              <a:lnSpc>
                <a:spcPts val="3461"/>
              </a:lnSpc>
            </a:pPr>
            <a:r>
              <a:rPr lang="en-US" sz="2472" b="true">
                <a:solidFill>
                  <a:srgbClr val="FFFFFF"/>
                </a:solidFill>
                <a:latin typeface="Poppins Bold"/>
                <a:ea typeface="Poppins Bold"/>
                <a:cs typeface="Poppins Bold"/>
                <a:sym typeface="Poppins Bold"/>
              </a:rPr>
              <a: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9CD6">
                <a:alpha val="100000"/>
              </a:srgbClr>
            </a:gs>
            <a:gs pos="100000">
              <a:srgbClr val="001860">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15513352" y="667880"/>
            <a:ext cx="1919429" cy="566532"/>
            <a:chOff x="0" y="0"/>
            <a:chExt cx="505529" cy="149210"/>
          </a:xfrm>
        </p:grpSpPr>
        <p:sp>
          <p:nvSpPr>
            <p:cNvPr name="Freeform 3" id="3"/>
            <p:cNvSpPr/>
            <p:nvPr/>
          </p:nvSpPr>
          <p:spPr>
            <a:xfrm flipH="false" flipV="false" rot="0">
              <a:off x="0" y="0"/>
              <a:ext cx="505529" cy="149210"/>
            </a:xfrm>
            <a:custGeom>
              <a:avLst/>
              <a:gdLst/>
              <a:ahLst/>
              <a:cxnLst/>
              <a:rect r="r" b="b" t="t" l="l"/>
              <a:pathLst>
                <a:path h="149210" w="505529">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FFFF"/>
            </a:solidFill>
          </p:spPr>
        </p:sp>
        <p:sp>
          <p:nvSpPr>
            <p:cNvPr name="TextBox 4" id="4"/>
            <p:cNvSpPr txBox="true"/>
            <p:nvPr/>
          </p:nvSpPr>
          <p:spPr>
            <a:xfrm>
              <a:off x="0" y="-57150"/>
              <a:ext cx="505529" cy="20636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2958511" y="2092235"/>
            <a:ext cx="9541721" cy="9368235"/>
          </a:xfrm>
          <a:custGeom>
            <a:avLst/>
            <a:gdLst/>
            <a:ahLst/>
            <a:cxnLst/>
            <a:rect r="r" b="b" t="t" l="l"/>
            <a:pathLst>
              <a:path h="9368235" w="9541721">
                <a:moveTo>
                  <a:pt x="0" y="0"/>
                </a:moveTo>
                <a:lnTo>
                  <a:pt x="9541721" y="0"/>
                </a:lnTo>
                <a:lnTo>
                  <a:pt x="9541721" y="9368235"/>
                </a:lnTo>
                <a:lnTo>
                  <a:pt x="0" y="93682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2049305" y="2809395"/>
            <a:ext cx="7792986" cy="779298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38888" t="0" r="-38888" b="0"/>
              </a:stretch>
            </a:blipFill>
          </p:spPr>
        </p:sp>
      </p:grpSp>
      <p:sp>
        <p:nvSpPr>
          <p:cNvPr name="Freeform 8" id="8"/>
          <p:cNvSpPr/>
          <p:nvPr/>
        </p:nvSpPr>
        <p:spPr>
          <a:xfrm flipH="false" flipV="false" rot="0">
            <a:off x="7655230" y="8410025"/>
            <a:ext cx="11261083" cy="1658450"/>
          </a:xfrm>
          <a:custGeom>
            <a:avLst/>
            <a:gdLst/>
            <a:ahLst/>
            <a:cxnLst/>
            <a:rect r="r" b="b" t="t" l="l"/>
            <a:pathLst>
              <a:path h="1658450" w="11261083">
                <a:moveTo>
                  <a:pt x="0" y="0"/>
                </a:moveTo>
                <a:lnTo>
                  <a:pt x="11261083" y="0"/>
                </a:lnTo>
                <a:lnTo>
                  <a:pt x="11261083" y="1658450"/>
                </a:lnTo>
                <a:lnTo>
                  <a:pt x="0" y="16584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p:nvPr/>
        </p:nvGrpSpPr>
        <p:grpSpPr>
          <a:xfrm rot="0">
            <a:off x="7683805" y="9974487"/>
            <a:ext cx="132088" cy="13208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FFFF"/>
            </a:soli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2871"/>
                </a:lnSpc>
              </a:pPr>
            </a:p>
          </p:txBody>
        </p:sp>
      </p:grpSp>
      <p:grpSp>
        <p:nvGrpSpPr>
          <p:cNvPr name="Group 12" id="12"/>
          <p:cNvGrpSpPr/>
          <p:nvPr/>
        </p:nvGrpSpPr>
        <p:grpSpPr>
          <a:xfrm rot="0">
            <a:off x="8314318" y="9797876"/>
            <a:ext cx="132088" cy="13208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FFFF"/>
            </a:solidFill>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a:lnSpc>
                  <a:spcPts val="2871"/>
                </a:lnSpc>
              </a:pPr>
            </a:p>
          </p:txBody>
        </p:sp>
      </p:grpSp>
      <p:sp>
        <p:nvSpPr>
          <p:cNvPr name="TextBox 15" id="15"/>
          <p:cNvSpPr txBox="true"/>
          <p:nvPr/>
        </p:nvSpPr>
        <p:spPr>
          <a:xfrm rot="0">
            <a:off x="4624599" y="731452"/>
            <a:ext cx="1662550" cy="36699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Poppins"/>
                <a:ea typeface="Poppins"/>
                <a:cs typeface="Poppins"/>
                <a:sym typeface="Poppins"/>
              </a:rPr>
              <a:t>Home</a:t>
            </a:r>
          </a:p>
        </p:txBody>
      </p:sp>
      <p:sp>
        <p:nvSpPr>
          <p:cNvPr name="TextBox 16" id="16"/>
          <p:cNvSpPr txBox="true"/>
          <p:nvPr/>
        </p:nvSpPr>
        <p:spPr>
          <a:xfrm rot="0">
            <a:off x="6888721" y="733665"/>
            <a:ext cx="1907082" cy="36699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Poppins"/>
                <a:ea typeface="Poppins"/>
                <a:cs typeface="Poppins"/>
                <a:sym typeface="Poppins"/>
              </a:rPr>
              <a:t>About</a:t>
            </a:r>
          </a:p>
        </p:txBody>
      </p:sp>
      <p:sp>
        <p:nvSpPr>
          <p:cNvPr name="TextBox 17" id="17"/>
          <p:cNvSpPr txBox="true"/>
          <p:nvPr/>
        </p:nvSpPr>
        <p:spPr>
          <a:xfrm rot="0">
            <a:off x="9596344" y="733665"/>
            <a:ext cx="1589190" cy="366996"/>
          </a:xfrm>
          <a:prstGeom prst="rect">
            <a:avLst/>
          </a:prstGeom>
        </p:spPr>
        <p:txBody>
          <a:bodyPr anchor="t" rtlCol="false" tIns="0" lIns="0" bIns="0" rIns="0">
            <a:spAutoFit/>
          </a:bodyPr>
          <a:lstStyle/>
          <a:p>
            <a:pPr algn="ctr" marL="0" indent="0" lvl="0">
              <a:lnSpc>
                <a:spcPts val="2871"/>
              </a:lnSpc>
              <a:spcBef>
                <a:spcPct val="0"/>
              </a:spcBef>
            </a:pPr>
            <a:r>
              <a:rPr lang="en-US" b="true" sz="2051" spc="4">
                <a:solidFill>
                  <a:srgbClr val="FFFFFF"/>
                </a:solidFill>
                <a:latin typeface="Poppins Bold"/>
                <a:ea typeface="Poppins Bold"/>
                <a:cs typeface="Poppins Bold"/>
                <a:sym typeface="Poppins Bold"/>
              </a:rPr>
              <a:t>Content</a:t>
            </a:r>
          </a:p>
        </p:txBody>
      </p:sp>
      <p:sp>
        <p:nvSpPr>
          <p:cNvPr name="TextBox 18" id="18"/>
          <p:cNvSpPr txBox="true"/>
          <p:nvPr/>
        </p:nvSpPr>
        <p:spPr>
          <a:xfrm rot="0">
            <a:off x="11529929" y="731452"/>
            <a:ext cx="2224975" cy="36699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Poppins"/>
                <a:ea typeface="Poppins"/>
                <a:cs typeface="Poppins"/>
                <a:sym typeface="Poppins"/>
              </a:rPr>
              <a:t>Others</a:t>
            </a:r>
          </a:p>
        </p:txBody>
      </p:sp>
      <p:sp>
        <p:nvSpPr>
          <p:cNvPr name="TextBox 19" id="19"/>
          <p:cNvSpPr txBox="true"/>
          <p:nvPr/>
        </p:nvSpPr>
        <p:spPr>
          <a:xfrm rot="0">
            <a:off x="15762422" y="735562"/>
            <a:ext cx="1421291" cy="358775"/>
          </a:xfrm>
          <a:prstGeom prst="rect">
            <a:avLst/>
          </a:prstGeom>
        </p:spPr>
        <p:txBody>
          <a:bodyPr anchor="t" rtlCol="false" tIns="0" lIns="0" bIns="0" rIns="0">
            <a:spAutoFit/>
          </a:bodyPr>
          <a:lstStyle/>
          <a:p>
            <a:pPr algn="ctr">
              <a:lnSpc>
                <a:spcPts val="2799"/>
              </a:lnSpc>
              <a:spcBef>
                <a:spcPct val="0"/>
              </a:spcBef>
            </a:pPr>
            <a:r>
              <a:rPr lang="en-US" b="true" sz="1999" spc="3">
                <a:solidFill>
                  <a:srgbClr val="004286"/>
                </a:solidFill>
                <a:latin typeface="Poppins Bold"/>
                <a:ea typeface="Poppins Bold"/>
                <a:cs typeface="Poppins Bold"/>
                <a:sym typeface="Poppins Bold"/>
              </a:rPr>
              <a:t>Page 02</a:t>
            </a:r>
          </a:p>
        </p:txBody>
      </p:sp>
      <p:sp>
        <p:nvSpPr>
          <p:cNvPr name="TextBox 20" id="20"/>
          <p:cNvSpPr txBox="true"/>
          <p:nvPr/>
        </p:nvSpPr>
        <p:spPr>
          <a:xfrm rot="0">
            <a:off x="855218" y="552992"/>
            <a:ext cx="1761862" cy="391640"/>
          </a:xfrm>
          <a:prstGeom prst="rect">
            <a:avLst/>
          </a:prstGeom>
        </p:spPr>
        <p:txBody>
          <a:bodyPr anchor="t" rtlCol="false" tIns="0" lIns="0" bIns="0" rIns="0">
            <a:spAutoFit/>
          </a:bodyPr>
          <a:lstStyle/>
          <a:p>
            <a:pPr algn="l" marL="0" indent="0" lvl="0">
              <a:lnSpc>
                <a:spcPts val="3088"/>
              </a:lnSpc>
              <a:spcBef>
                <a:spcPct val="0"/>
              </a:spcBef>
            </a:pPr>
            <a:r>
              <a:rPr lang="en-US" b="true" sz="2206" spc="4">
                <a:solidFill>
                  <a:srgbClr val="FFFFFF"/>
                </a:solidFill>
                <a:latin typeface="Poppins Heavy"/>
                <a:ea typeface="Poppins Heavy"/>
                <a:cs typeface="Poppins Heavy"/>
                <a:sym typeface="Poppins Heavy"/>
              </a:rPr>
              <a:t>Thynk</a:t>
            </a:r>
          </a:p>
        </p:txBody>
      </p:sp>
      <p:sp>
        <p:nvSpPr>
          <p:cNvPr name="TextBox 21" id="21"/>
          <p:cNvSpPr txBox="true"/>
          <p:nvPr/>
        </p:nvSpPr>
        <p:spPr>
          <a:xfrm rot="0">
            <a:off x="855218" y="874053"/>
            <a:ext cx="1761862" cy="391640"/>
          </a:xfrm>
          <a:prstGeom prst="rect">
            <a:avLst/>
          </a:prstGeom>
        </p:spPr>
        <p:txBody>
          <a:bodyPr anchor="t" rtlCol="false" tIns="0" lIns="0" bIns="0" rIns="0">
            <a:spAutoFit/>
          </a:bodyPr>
          <a:lstStyle/>
          <a:p>
            <a:pPr algn="l" marL="0" indent="0" lvl="0">
              <a:lnSpc>
                <a:spcPts val="3088"/>
              </a:lnSpc>
              <a:spcBef>
                <a:spcPct val="0"/>
              </a:spcBef>
            </a:pPr>
            <a:r>
              <a:rPr lang="en-US" sz="2206" spc="4">
                <a:solidFill>
                  <a:srgbClr val="FFFFFF"/>
                </a:solidFill>
                <a:latin typeface="Poppins"/>
                <a:ea typeface="Poppins"/>
                <a:cs typeface="Poppins"/>
                <a:sym typeface="Poppins"/>
              </a:rPr>
              <a:t>Unlimited.</a:t>
            </a:r>
          </a:p>
        </p:txBody>
      </p:sp>
      <p:sp>
        <p:nvSpPr>
          <p:cNvPr name="TextBox 22" id="22"/>
          <p:cNvSpPr txBox="true"/>
          <p:nvPr/>
        </p:nvSpPr>
        <p:spPr>
          <a:xfrm rot="0">
            <a:off x="7655230" y="1426465"/>
            <a:ext cx="7449019" cy="1979618"/>
          </a:xfrm>
          <a:prstGeom prst="rect">
            <a:avLst/>
          </a:prstGeom>
        </p:spPr>
        <p:txBody>
          <a:bodyPr anchor="t" rtlCol="false" tIns="0" lIns="0" bIns="0" rIns="0">
            <a:spAutoFit/>
          </a:bodyPr>
          <a:lstStyle/>
          <a:p>
            <a:pPr algn="l">
              <a:lnSpc>
                <a:spcPts val="13675"/>
              </a:lnSpc>
            </a:pPr>
            <a:r>
              <a:rPr lang="en-US" sz="11396" b="true">
                <a:solidFill>
                  <a:srgbClr val="FFFFFF"/>
                </a:solidFill>
                <a:latin typeface="Neo Sans Bold"/>
                <a:ea typeface="Neo Sans Bold"/>
                <a:cs typeface="Neo Sans Bold"/>
                <a:sym typeface="Neo Sans Bold"/>
              </a:rPr>
              <a:t>OVERVIEW</a:t>
            </a:r>
          </a:p>
        </p:txBody>
      </p:sp>
      <p:sp>
        <p:nvSpPr>
          <p:cNvPr name="TextBox 23" id="23"/>
          <p:cNvSpPr txBox="true"/>
          <p:nvPr/>
        </p:nvSpPr>
        <p:spPr>
          <a:xfrm rot="0">
            <a:off x="9181897" y="3987108"/>
            <a:ext cx="3552818" cy="390525"/>
          </a:xfrm>
          <a:prstGeom prst="rect">
            <a:avLst/>
          </a:prstGeom>
        </p:spPr>
        <p:txBody>
          <a:bodyPr anchor="t" rtlCol="false" tIns="0" lIns="0" bIns="0" rIns="0">
            <a:spAutoFit/>
          </a:bodyPr>
          <a:lstStyle/>
          <a:p>
            <a:pPr algn="just">
              <a:lnSpc>
                <a:spcPts val="2999"/>
              </a:lnSpc>
            </a:pPr>
            <a:r>
              <a:rPr lang="en-US" b="true" sz="2499">
                <a:solidFill>
                  <a:srgbClr val="00FFFF"/>
                </a:solidFill>
                <a:latin typeface="Poppins Bold"/>
                <a:ea typeface="Poppins Bold"/>
                <a:cs typeface="Poppins Bold"/>
                <a:sym typeface="Poppins Bold"/>
              </a:rPr>
              <a:t>PROBLEM STATEMENT</a:t>
            </a:r>
          </a:p>
        </p:txBody>
      </p:sp>
      <p:sp>
        <p:nvSpPr>
          <p:cNvPr name="TextBox 24" id="24"/>
          <p:cNvSpPr txBox="true"/>
          <p:nvPr/>
        </p:nvSpPr>
        <p:spPr>
          <a:xfrm rot="0">
            <a:off x="9181897" y="4670697"/>
            <a:ext cx="4280764" cy="390525"/>
          </a:xfrm>
          <a:prstGeom prst="rect">
            <a:avLst/>
          </a:prstGeom>
        </p:spPr>
        <p:txBody>
          <a:bodyPr anchor="t" rtlCol="false" tIns="0" lIns="0" bIns="0" rIns="0">
            <a:spAutoFit/>
          </a:bodyPr>
          <a:lstStyle/>
          <a:p>
            <a:pPr algn="just">
              <a:lnSpc>
                <a:spcPts val="2999"/>
              </a:lnSpc>
            </a:pPr>
            <a:r>
              <a:rPr lang="en-US" b="true" sz="2499">
                <a:solidFill>
                  <a:srgbClr val="00FFFF"/>
                </a:solidFill>
                <a:latin typeface="Poppins Bold"/>
                <a:ea typeface="Poppins Bold"/>
                <a:cs typeface="Poppins Bold"/>
                <a:sym typeface="Poppins Bold"/>
              </a:rPr>
              <a:t>SOLUTION ARCHITECTURE</a:t>
            </a:r>
          </a:p>
        </p:txBody>
      </p:sp>
      <p:sp>
        <p:nvSpPr>
          <p:cNvPr name="TextBox 25" id="25"/>
          <p:cNvSpPr txBox="true"/>
          <p:nvPr/>
        </p:nvSpPr>
        <p:spPr>
          <a:xfrm rot="0">
            <a:off x="9181897" y="5357767"/>
            <a:ext cx="4711968" cy="390525"/>
          </a:xfrm>
          <a:prstGeom prst="rect">
            <a:avLst/>
          </a:prstGeom>
        </p:spPr>
        <p:txBody>
          <a:bodyPr anchor="t" rtlCol="false" tIns="0" lIns="0" bIns="0" rIns="0">
            <a:spAutoFit/>
          </a:bodyPr>
          <a:lstStyle/>
          <a:p>
            <a:pPr algn="just">
              <a:lnSpc>
                <a:spcPts val="2999"/>
              </a:lnSpc>
            </a:pPr>
            <a:r>
              <a:rPr lang="en-US" b="true" sz="2499">
                <a:solidFill>
                  <a:srgbClr val="00FFFF"/>
                </a:solidFill>
                <a:latin typeface="Poppins Bold"/>
                <a:ea typeface="Poppins Bold"/>
                <a:cs typeface="Poppins Bold"/>
                <a:sym typeface="Poppins Bold"/>
              </a:rPr>
              <a:t>TECHNICAL IMPLEMENTATION</a:t>
            </a:r>
          </a:p>
        </p:txBody>
      </p:sp>
      <p:sp>
        <p:nvSpPr>
          <p:cNvPr name="TextBox 26" id="26"/>
          <p:cNvSpPr txBox="true"/>
          <p:nvPr/>
        </p:nvSpPr>
        <p:spPr>
          <a:xfrm rot="0">
            <a:off x="9181897" y="6044837"/>
            <a:ext cx="3870128" cy="390525"/>
          </a:xfrm>
          <a:prstGeom prst="rect">
            <a:avLst/>
          </a:prstGeom>
        </p:spPr>
        <p:txBody>
          <a:bodyPr anchor="t" rtlCol="false" tIns="0" lIns="0" bIns="0" rIns="0">
            <a:spAutoFit/>
          </a:bodyPr>
          <a:lstStyle/>
          <a:p>
            <a:pPr algn="just">
              <a:lnSpc>
                <a:spcPts val="2999"/>
              </a:lnSpc>
            </a:pPr>
            <a:r>
              <a:rPr lang="en-US" b="true" sz="2499">
                <a:solidFill>
                  <a:srgbClr val="00FFFF"/>
                </a:solidFill>
                <a:latin typeface="Poppins Bold"/>
                <a:ea typeface="Poppins Bold"/>
                <a:cs typeface="Poppins Bold"/>
                <a:sym typeface="Poppins Bold"/>
              </a:rPr>
              <a:t>TIMELINE &amp; MILESTONES</a:t>
            </a:r>
          </a:p>
        </p:txBody>
      </p:sp>
      <p:sp>
        <p:nvSpPr>
          <p:cNvPr name="TextBox 27" id="27"/>
          <p:cNvSpPr txBox="true"/>
          <p:nvPr/>
        </p:nvSpPr>
        <p:spPr>
          <a:xfrm rot="0">
            <a:off x="9181897" y="6731907"/>
            <a:ext cx="3384831" cy="390525"/>
          </a:xfrm>
          <a:prstGeom prst="rect">
            <a:avLst/>
          </a:prstGeom>
        </p:spPr>
        <p:txBody>
          <a:bodyPr anchor="t" rtlCol="false" tIns="0" lIns="0" bIns="0" rIns="0">
            <a:spAutoFit/>
          </a:bodyPr>
          <a:lstStyle/>
          <a:p>
            <a:pPr algn="just">
              <a:lnSpc>
                <a:spcPts val="2999"/>
              </a:lnSpc>
            </a:pPr>
            <a:r>
              <a:rPr lang="en-US" b="true" sz="2499">
                <a:solidFill>
                  <a:srgbClr val="00FFFF"/>
                </a:solidFill>
                <a:latin typeface="Poppins Bold"/>
                <a:ea typeface="Poppins Bold"/>
                <a:cs typeface="Poppins Bold"/>
                <a:sym typeface="Poppins Bold"/>
              </a:rPr>
              <a:t>BUDGET ESTIMATION</a:t>
            </a:r>
          </a:p>
        </p:txBody>
      </p:sp>
      <p:sp>
        <p:nvSpPr>
          <p:cNvPr name="TextBox 28" id="28"/>
          <p:cNvSpPr txBox="true"/>
          <p:nvPr/>
        </p:nvSpPr>
        <p:spPr>
          <a:xfrm rot="0">
            <a:off x="9181897" y="7418977"/>
            <a:ext cx="3030190" cy="390525"/>
          </a:xfrm>
          <a:prstGeom prst="rect">
            <a:avLst/>
          </a:prstGeom>
        </p:spPr>
        <p:txBody>
          <a:bodyPr anchor="t" rtlCol="false" tIns="0" lIns="0" bIns="0" rIns="0">
            <a:spAutoFit/>
          </a:bodyPr>
          <a:lstStyle/>
          <a:p>
            <a:pPr algn="just">
              <a:lnSpc>
                <a:spcPts val="2999"/>
              </a:lnSpc>
            </a:pPr>
            <a:r>
              <a:rPr lang="en-US" b="true" sz="2499">
                <a:solidFill>
                  <a:srgbClr val="00FFFF"/>
                </a:solidFill>
                <a:latin typeface="Poppins Bold"/>
                <a:ea typeface="Poppins Bold"/>
                <a:cs typeface="Poppins Bold"/>
                <a:sym typeface="Poppins Bold"/>
              </a:rPr>
              <a:t>RISK ASSESSMENT</a:t>
            </a:r>
          </a:p>
        </p:txBody>
      </p:sp>
      <p:sp>
        <p:nvSpPr>
          <p:cNvPr name="TextBox 29" id="29"/>
          <p:cNvSpPr txBox="true"/>
          <p:nvPr/>
        </p:nvSpPr>
        <p:spPr>
          <a:xfrm rot="0">
            <a:off x="9181897" y="8106047"/>
            <a:ext cx="3664810" cy="390525"/>
          </a:xfrm>
          <a:prstGeom prst="rect">
            <a:avLst/>
          </a:prstGeom>
        </p:spPr>
        <p:txBody>
          <a:bodyPr anchor="t" rtlCol="false" tIns="0" lIns="0" bIns="0" rIns="0">
            <a:spAutoFit/>
          </a:bodyPr>
          <a:lstStyle/>
          <a:p>
            <a:pPr algn="just">
              <a:lnSpc>
                <a:spcPts val="2999"/>
              </a:lnSpc>
            </a:pPr>
            <a:r>
              <a:rPr lang="en-US" b="true" sz="2499">
                <a:solidFill>
                  <a:srgbClr val="00FFFF"/>
                </a:solidFill>
                <a:latin typeface="Poppins Bold"/>
                <a:ea typeface="Poppins Bold"/>
                <a:cs typeface="Poppins Bold"/>
                <a:sym typeface="Poppins Bold"/>
              </a:rPr>
              <a:t>EXPECTED OUTCOMES</a:t>
            </a:r>
          </a:p>
        </p:txBody>
      </p:sp>
      <p:sp>
        <p:nvSpPr>
          <p:cNvPr name="TextBox 30" id="30"/>
          <p:cNvSpPr txBox="true"/>
          <p:nvPr/>
        </p:nvSpPr>
        <p:spPr>
          <a:xfrm rot="0">
            <a:off x="7701380" y="3967423"/>
            <a:ext cx="1241243" cy="391795"/>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FFFFFF"/>
                </a:solidFill>
                <a:latin typeface="Poppins"/>
                <a:ea typeface="Poppins"/>
                <a:cs typeface="Poppins"/>
                <a:sym typeface="Poppins"/>
              </a:rPr>
              <a:t>Page 04</a:t>
            </a:r>
          </a:p>
        </p:txBody>
      </p:sp>
      <p:sp>
        <p:nvSpPr>
          <p:cNvPr name="TextBox 31" id="31"/>
          <p:cNvSpPr txBox="true"/>
          <p:nvPr/>
        </p:nvSpPr>
        <p:spPr>
          <a:xfrm rot="0">
            <a:off x="7701380" y="4651012"/>
            <a:ext cx="1241243" cy="391795"/>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FFFFFF"/>
                </a:solidFill>
                <a:latin typeface="Poppins"/>
                <a:ea typeface="Poppins"/>
                <a:cs typeface="Poppins"/>
                <a:sym typeface="Poppins"/>
              </a:rPr>
              <a:t>Page 06</a:t>
            </a:r>
          </a:p>
        </p:txBody>
      </p:sp>
      <p:sp>
        <p:nvSpPr>
          <p:cNvPr name="TextBox 32" id="32"/>
          <p:cNvSpPr txBox="true"/>
          <p:nvPr/>
        </p:nvSpPr>
        <p:spPr>
          <a:xfrm rot="0">
            <a:off x="7701380" y="5338082"/>
            <a:ext cx="1241243" cy="391795"/>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FFFFFF"/>
                </a:solidFill>
                <a:latin typeface="Poppins"/>
                <a:ea typeface="Poppins"/>
                <a:cs typeface="Poppins"/>
                <a:sym typeface="Poppins"/>
              </a:rPr>
              <a:t>Page 12</a:t>
            </a:r>
          </a:p>
        </p:txBody>
      </p:sp>
      <p:sp>
        <p:nvSpPr>
          <p:cNvPr name="TextBox 33" id="33"/>
          <p:cNvSpPr txBox="true"/>
          <p:nvPr/>
        </p:nvSpPr>
        <p:spPr>
          <a:xfrm rot="0">
            <a:off x="7701380" y="6025152"/>
            <a:ext cx="1241243" cy="391795"/>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FFFFFF"/>
                </a:solidFill>
                <a:latin typeface="Poppins"/>
                <a:ea typeface="Poppins"/>
                <a:cs typeface="Poppins"/>
                <a:sym typeface="Poppins"/>
              </a:rPr>
              <a:t>Page 13</a:t>
            </a:r>
          </a:p>
        </p:txBody>
      </p:sp>
      <p:sp>
        <p:nvSpPr>
          <p:cNvPr name="TextBox 34" id="34"/>
          <p:cNvSpPr txBox="true"/>
          <p:nvPr/>
        </p:nvSpPr>
        <p:spPr>
          <a:xfrm rot="0">
            <a:off x="7701380" y="6712222"/>
            <a:ext cx="1241243" cy="391795"/>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FFFFFF"/>
                </a:solidFill>
                <a:latin typeface="Poppins"/>
                <a:ea typeface="Poppins"/>
                <a:cs typeface="Poppins"/>
                <a:sym typeface="Poppins"/>
              </a:rPr>
              <a:t>Page 14</a:t>
            </a:r>
          </a:p>
        </p:txBody>
      </p:sp>
      <p:sp>
        <p:nvSpPr>
          <p:cNvPr name="TextBox 35" id="35"/>
          <p:cNvSpPr txBox="true"/>
          <p:nvPr/>
        </p:nvSpPr>
        <p:spPr>
          <a:xfrm rot="0">
            <a:off x="7701380" y="7399292"/>
            <a:ext cx="1241243" cy="391795"/>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FFFFFF"/>
                </a:solidFill>
                <a:latin typeface="Poppins"/>
                <a:ea typeface="Poppins"/>
                <a:cs typeface="Poppins"/>
                <a:sym typeface="Poppins"/>
              </a:rPr>
              <a:t>Page 15</a:t>
            </a:r>
          </a:p>
        </p:txBody>
      </p:sp>
      <p:sp>
        <p:nvSpPr>
          <p:cNvPr name="TextBox 36" id="36"/>
          <p:cNvSpPr txBox="true"/>
          <p:nvPr/>
        </p:nvSpPr>
        <p:spPr>
          <a:xfrm rot="0">
            <a:off x="7701380" y="8086362"/>
            <a:ext cx="1241243" cy="391795"/>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FFFFFF"/>
                </a:solidFill>
                <a:latin typeface="Poppins"/>
                <a:ea typeface="Poppins"/>
                <a:cs typeface="Poppins"/>
                <a:sym typeface="Poppins"/>
              </a:rPr>
              <a:t>Page 16</a:t>
            </a:r>
          </a:p>
        </p:txBody>
      </p:sp>
      <p:sp>
        <p:nvSpPr>
          <p:cNvPr name="TextBox 37" id="37"/>
          <p:cNvSpPr txBox="true"/>
          <p:nvPr/>
        </p:nvSpPr>
        <p:spPr>
          <a:xfrm rot="0">
            <a:off x="9181897" y="3387033"/>
            <a:ext cx="3460519" cy="390525"/>
          </a:xfrm>
          <a:prstGeom prst="rect">
            <a:avLst/>
          </a:prstGeom>
        </p:spPr>
        <p:txBody>
          <a:bodyPr anchor="t" rtlCol="false" tIns="0" lIns="0" bIns="0" rIns="0">
            <a:spAutoFit/>
          </a:bodyPr>
          <a:lstStyle/>
          <a:p>
            <a:pPr algn="just">
              <a:lnSpc>
                <a:spcPts val="2999"/>
              </a:lnSpc>
            </a:pPr>
            <a:r>
              <a:rPr lang="en-US" b="true" sz="2499">
                <a:solidFill>
                  <a:srgbClr val="00FFFF"/>
                </a:solidFill>
                <a:latin typeface="Poppins Bold"/>
                <a:ea typeface="Poppins Bold"/>
                <a:cs typeface="Poppins Bold"/>
                <a:sym typeface="Poppins Bold"/>
              </a:rPr>
              <a:t>EXECUTIVE SUMMARY</a:t>
            </a:r>
          </a:p>
        </p:txBody>
      </p:sp>
      <p:sp>
        <p:nvSpPr>
          <p:cNvPr name="TextBox 38" id="38"/>
          <p:cNvSpPr txBox="true"/>
          <p:nvPr/>
        </p:nvSpPr>
        <p:spPr>
          <a:xfrm rot="0">
            <a:off x="7701380" y="3367348"/>
            <a:ext cx="1241243" cy="391795"/>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FFFFFF"/>
                </a:solidFill>
                <a:latin typeface="Poppins"/>
                <a:ea typeface="Poppins"/>
                <a:cs typeface="Poppins"/>
                <a:sym typeface="Poppins"/>
              </a:rPr>
              <a:t>Page 03</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9CD6">
                <a:alpha val="100000"/>
              </a:srgbClr>
            </a:gs>
            <a:gs pos="100000">
              <a:srgbClr val="001860">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15513352" y="667880"/>
            <a:ext cx="1919429" cy="566532"/>
            <a:chOff x="0" y="0"/>
            <a:chExt cx="505529" cy="149210"/>
          </a:xfrm>
        </p:grpSpPr>
        <p:sp>
          <p:nvSpPr>
            <p:cNvPr name="Freeform 3" id="3"/>
            <p:cNvSpPr/>
            <p:nvPr/>
          </p:nvSpPr>
          <p:spPr>
            <a:xfrm flipH="false" flipV="false" rot="0">
              <a:off x="0" y="0"/>
              <a:ext cx="505529" cy="149210"/>
            </a:xfrm>
            <a:custGeom>
              <a:avLst/>
              <a:gdLst/>
              <a:ahLst/>
              <a:cxnLst/>
              <a:rect r="r" b="b" t="t" l="l"/>
              <a:pathLst>
                <a:path h="149210" w="505529">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FFFF"/>
            </a:solidFill>
          </p:spPr>
        </p:sp>
        <p:sp>
          <p:nvSpPr>
            <p:cNvPr name="TextBox 4" id="4"/>
            <p:cNvSpPr txBox="true"/>
            <p:nvPr/>
          </p:nvSpPr>
          <p:spPr>
            <a:xfrm>
              <a:off x="0" y="-57150"/>
              <a:ext cx="505529" cy="20636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0" y="8082986"/>
            <a:ext cx="18288000" cy="2370507"/>
          </a:xfrm>
          <a:custGeom>
            <a:avLst/>
            <a:gdLst/>
            <a:ahLst/>
            <a:cxnLst/>
            <a:rect r="r" b="b" t="t" l="l"/>
            <a:pathLst>
              <a:path h="2370507" w="18288000">
                <a:moveTo>
                  <a:pt x="0" y="0"/>
                </a:moveTo>
                <a:lnTo>
                  <a:pt x="18288000" y="0"/>
                </a:lnTo>
                <a:lnTo>
                  <a:pt x="18288000" y="2370508"/>
                </a:lnTo>
                <a:lnTo>
                  <a:pt x="0" y="2370508"/>
                </a:lnTo>
                <a:lnTo>
                  <a:pt x="0" y="0"/>
                </a:lnTo>
                <a:close/>
              </a:path>
            </a:pathLst>
          </a:custGeom>
          <a:blipFill>
            <a:blip r:embed="rId2">
              <a:extLst>
                <a:ext uri="{96DAC541-7B7A-43D3-8B79-37D633B846F1}">
                  <asvg:svgBlip xmlns:asvg="http://schemas.microsoft.com/office/drawing/2016/SVG/main" r:embed="rId3"/>
                </a:ext>
              </a:extLst>
            </a:blip>
            <a:stretch>
              <a:fillRect l="0" t="0" r="0" b="-222463"/>
            </a:stretch>
          </a:blipFill>
        </p:spPr>
      </p:sp>
      <p:sp>
        <p:nvSpPr>
          <p:cNvPr name="Freeform 6" id="6"/>
          <p:cNvSpPr/>
          <p:nvPr/>
        </p:nvSpPr>
        <p:spPr>
          <a:xfrm flipH="false" flipV="false" rot="0">
            <a:off x="96526" y="3201999"/>
            <a:ext cx="5742151" cy="5637748"/>
          </a:xfrm>
          <a:custGeom>
            <a:avLst/>
            <a:gdLst/>
            <a:ahLst/>
            <a:cxnLst/>
            <a:rect r="r" b="b" t="t" l="l"/>
            <a:pathLst>
              <a:path h="5637748" w="5742151">
                <a:moveTo>
                  <a:pt x="0" y="0"/>
                </a:moveTo>
                <a:lnTo>
                  <a:pt x="5742151" y="0"/>
                </a:lnTo>
                <a:lnTo>
                  <a:pt x="5742151" y="5637748"/>
                </a:lnTo>
                <a:lnTo>
                  <a:pt x="0" y="56377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643681" y="3624829"/>
            <a:ext cx="4689772" cy="468977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2303" t="0" r="-48925" b="0"/>
              </a:stretch>
            </a:blipFill>
          </p:spPr>
        </p:sp>
      </p:grpSp>
      <p:sp>
        <p:nvSpPr>
          <p:cNvPr name="TextBox 9" id="9"/>
          <p:cNvSpPr txBox="true"/>
          <p:nvPr/>
        </p:nvSpPr>
        <p:spPr>
          <a:xfrm rot="0">
            <a:off x="4624599" y="731452"/>
            <a:ext cx="1662550" cy="36699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Poppins"/>
                <a:ea typeface="Poppins"/>
                <a:cs typeface="Poppins"/>
                <a:sym typeface="Poppins"/>
              </a:rPr>
              <a:t>Home</a:t>
            </a:r>
          </a:p>
        </p:txBody>
      </p:sp>
      <p:sp>
        <p:nvSpPr>
          <p:cNvPr name="TextBox 10" id="10"/>
          <p:cNvSpPr txBox="true"/>
          <p:nvPr/>
        </p:nvSpPr>
        <p:spPr>
          <a:xfrm rot="0">
            <a:off x="6888721" y="733665"/>
            <a:ext cx="1907082" cy="36699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Poppins"/>
                <a:ea typeface="Poppins"/>
                <a:cs typeface="Poppins"/>
                <a:sym typeface="Poppins"/>
              </a:rPr>
              <a:t>About</a:t>
            </a:r>
          </a:p>
        </p:txBody>
      </p:sp>
      <p:sp>
        <p:nvSpPr>
          <p:cNvPr name="TextBox 11" id="11"/>
          <p:cNvSpPr txBox="true"/>
          <p:nvPr/>
        </p:nvSpPr>
        <p:spPr>
          <a:xfrm rot="0">
            <a:off x="9596344" y="733665"/>
            <a:ext cx="1589190" cy="366996"/>
          </a:xfrm>
          <a:prstGeom prst="rect">
            <a:avLst/>
          </a:prstGeom>
        </p:spPr>
        <p:txBody>
          <a:bodyPr anchor="t" rtlCol="false" tIns="0" lIns="0" bIns="0" rIns="0">
            <a:spAutoFit/>
          </a:bodyPr>
          <a:lstStyle/>
          <a:p>
            <a:pPr algn="ctr" marL="0" indent="0" lvl="0">
              <a:lnSpc>
                <a:spcPts val="2871"/>
              </a:lnSpc>
              <a:spcBef>
                <a:spcPct val="0"/>
              </a:spcBef>
            </a:pPr>
            <a:r>
              <a:rPr lang="en-US" b="true" sz="2051" spc="4">
                <a:solidFill>
                  <a:srgbClr val="FFFFFF"/>
                </a:solidFill>
                <a:latin typeface="Poppins Bold"/>
                <a:ea typeface="Poppins Bold"/>
                <a:cs typeface="Poppins Bold"/>
                <a:sym typeface="Poppins Bold"/>
              </a:rPr>
              <a:t>Content</a:t>
            </a:r>
          </a:p>
        </p:txBody>
      </p:sp>
      <p:sp>
        <p:nvSpPr>
          <p:cNvPr name="TextBox 12" id="12"/>
          <p:cNvSpPr txBox="true"/>
          <p:nvPr/>
        </p:nvSpPr>
        <p:spPr>
          <a:xfrm rot="0">
            <a:off x="11529929" y="731452"/>
            <a:ext cx="2224975" cy="36699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Poppins"/>
                <a:ea typeface="Poppins"/>
                <a:cs typeface="Poppins"/>
                <a:sym typeface="Poppins"/>
              </a:rPr>
              <a:t>Others</a:t>
            </a:r>
          </a:p>
        </p:txBody>
      </p:sp>
      <p:sp>
        <p:nvSpPr>
          <p:cNvPr name="TextBox 13" id="13"/>
          <p:cNvSpPr txBox="true"/>
          <p:nvPr/>
        </p:nvSpPr>
        <p:spPr>
          <a:xfrm rot="0">
            <a:off x="15762422" y="735562"/>
            <a:ext cx="1421291" cy="358775"/>
          </a:xfrm>
          <a:prstGeom prst="rect">
            <a:avLst/>
          </a:prstGeom>
        </p:spPr>
        <p:txBody>
          <a:bodyPr anchor="t" rtlCol="false" tIns="0" lIns="0" bIns="0" rIns="0">
            <a:spAutoFit/>
          </a:bodyPr>
          <a:lstStyle/>
          <a:p>
            <a:pPr algn="ctr">
              <a:lnSpc>
                <a:spcPts val="2799"/>
              </a:lnSpc>
              <a:spcBef>
                <a:spcPct val="0"/>
              </a:spcBef>
            </a:pPr>
            <a:r>
              <a:rPr lang="en-US" b="true" sz="1999" spc="3">
                <a:solidFill>
                  <a:srgbClr val="004286"/>
                </a:solidFill>
                <a:latin typeface="Poppins Bold"/>
                <a:ea typeface="Poppins Bold"/>
                <a:cs typeface="Poppins Bold"/>
                <a:sym typeface="Poppins Bold"/>
              </a:rPr>
              <a:t>Page 03</a:t>
            </a:r>
          </a:p>
        </p:txBody>
      </p:sp>
      <p:sp>
        <p:nvSpPr>
          <p:cNvPr name="TextBox 14" id="14"/>
          <p:cNvSpPr txBox="true"/>
          <p:nvPr/>
        </p:nvSpPr>
        <p:spPr>
          <a:xfrm rot="0">
            <a:off x="855218" y="552992"/>
            <a:ext cx="1761862" cy="391640"/>
          </a:xfrm>
          <a:prstGeom prst="rect">
            <a:avLst/>
          </a:prstGeom>
        </p:spPr>
        <p:txBody>
          <a:bodyPr anchor="t" rtlCol="false" tIns="0" lIns="0" bIns="0" rIns="0">
            <a:spAutoFit/>
          </a:bodyPr>
          <a:lstStyle/>
          <a:p>
            <a:pPr algn="l" marL="0" indent="0" lvl="0">
              <a:lnSpc>
                <a:spcPts val="3088"/>
              </a:lnSpc>
              <a:spcBef>
                <a:spcPct val="0"/>
              </a:spcBef>
            </a:pPr>
            <a:r>
              <a:rPr lang="en-US" b="true" sz="2206" spc="4">
                <a:solidFill>
                  <a:srgbClr val="FFFFFF"/>
                </a:solidFill>
                <a:latin typeface="Poppins Heavy"/>
                <a:ea typeface="Poppins Heavy"/>
                <a:cs typeface="Poppins Heavy"/>
                <a:sym typeface="Poppins Heavy"/>
              </a:rPr>
              <a:t>Thynk</a:t>
            </a:r>
          </a:p>
        </p:txBody>
      </p:sp>
      <p:sp>
        <p:nvSpPr>
          <p:cNvPr name="TextBox 15" id="15"/>
          <p:cNvSpPr txBox="true"/>
          <p:nvPr/>
        </p:nvSpPr>
        <p:spPr>
          <a:xfrm rot="0">
            <a:off x="855218" y="874053"/>
            <a:ext cx="1761862" cy="391640"/>
          </a:xfrm>
          <a:prstGeom prst="rect">
            <a:avLst/>
          </a:prstGeom>
        </p:spPr>
        <p:txBody>
          <a:bodyPr anchor="t" rtlCol="false" tIns="0" lIns="0" bIns="0" rIns="0">
            <a:spAutoFit/>
          </a:bodyPr>
          <a:lstStyle/>
          <a:p>
            <a:pPr algn="l" marL="0" indent="0" lvl="0">
              <a:lnSpc>
                <a:spcPts val="3088"/>
              </a:lnSpc>
              <a:spcBef>
                <a:spcPct val="0"/>
              </a:spcBef>
            </a:pPr>
            <a:r>
              <a:rPr lang="en-US" sz="2206" spc="4">
                <a:solidFill>
                  <a:srgbClr val="FFFFFF"/>
                </a:solidFill>
                <a:latin typeface="Poppins"/>
                <a:ea typeface="Poppins"/>
                <a:cs typeface="Poppins"/>
                <a:sym typeface="Poppins"/>
              </a:rPr>
              <a:t>Unlimited.</a:t>
            </a:r>
          </a:p>
        </p:txBody>
      </p:sp>
      <p:sp>
        <p:nvSpPr>
          <p:cNvPr name="TextBox 16" id="16"/>
          <p:cNvSpPr txBox="true"/>
          <p:nvPr/>
        </p:nvSpPr>
        <p:spPr>
          <a:xfrm rot="0">
            <a:off x="96526" y="1163074"/>
            <a:ext cx="13443135" cy="1724025"/>
          </a:xfrm>
          <a:prstGeom prst="rect">
            <a:avLst/>
          </a:prstGeom>
        </p:spPr>
        <p:txBody>
          <a:bodyPr anchor="t" rtlCol="false" tIns="0" lIns="0" bIns="0" rIns="0">
            <a:spAutoFit/>
          </a:bodyPr>
          <a:lstStyle/>
          <a:p>
            <a:pPr algn="l">
              <a:lnSpc>
                <a:spcPts val="11999"/>
              </a:lnSpc>
            </a:pPr>
            <a:r>
              <a:rPr lang="en-US" sz="9999" b="true">
                <a:solidFill>
                  <a:srgbClr val="FFFFFF"/>
                </a:solidFill>
                <a:latin typeface="Neo Sans Bold"/>
                <a:ea typeface="Neo Sans Bold"/>
                <a:cs typeface="Neo Sans Bold"/>
                <a:sym typeface="Neo Sans Bold"/>
              </a:rPr>
              <a:t>EXECUTIVE </a:t>
            </a:r>
            <a:r>
              <a:rPr lang="en-US" sz="9999" b="true">
                <a:solidFill>
                  <a:srgbClr val="00FFFF"/>
                </a:solidFill>
                <a:latin typeface="Neo Sans Bold"/>
                <a:ea typeface="Neo Sans Bold"/>
                <a:cs typeface="Neo Sans Bold"/>
                <a:sym typeface="Neo Sans Bold"/>
              </a:rPr>
              <a:t>SUMMARY </a:t>
            </a:r>
          </a:p>
        </p:txBody>
      </p:sp>
      <p:grpSp>
        <p:nvGrpSpPr>
          <p:cNvPr name="Group 17" id="17"/>
          <p:cNvGrpSpPr/>
          <p:nvPr/>
        </p:nvGrpSpPr>
        <p:grpSpPr>
          <a:xfrm rot="0">
            <a:off x="7198591" y="2887099"/>
            <a:ext cx="9985121" cy="969962"/>
            <a:chOff x="0" y="0"/>
            <a:chExt cx="13313495" cy="1293283"/>
          </a:xfrm>
        </p:grpSpPr>
        <p:sp>
          <p:nvSpPr>
            <p:cNvPr name="TextBox 18" id="18"/>
            <p:cNvSpPr txBox="true"/>
            <p:nvPr/>
          </p:nvSpPr>
          <p:spPr>
            <a:xfrm rot="0">
              <a:off x="0" y="354542"/>
              <a:ext cx="13313495" cy="938742"/>
            </a:xfrm>
            <a:prstGeom prst="rect">
              <a:avLst/>
            </a:prstGeom>
          </p:spPr>
          <p:txBody>
            <a:bodyPr anchor="t" rtlCol="false" tIns="0" lIns="0" bIns="0" rIns="0">
              <a:spAutoFit/>
            </a:bodyPr>
            <a:lstStyle/>
            <a:p>
              <a:pPr algn="l" marL="0" indent="0" lvl="0">
                <a:lnSpc>
                  <a:spcPts val="2800"/>
                </a:lnSpc>
                <a:spcBef>
                  <a:spcPct val="0"/>
                </a:spcBef>
              </a:pPr>
              <a:r>
                <a:rPr lang="en-US" sz="2000">
                  <a:solidFill>
                    <a:srgbClr val="FFFFFF"/>
                  </a:solidFill>
                  <a:latin typeface="Poppins"/>
                  <a:ea typeface="Poppins"/>
                  <a:cs typeface="Poppins"/>
                  <a:sym typeface="Poppins"/>
                </a:rPr>
                <a:t>Nhiều doanh nghiệp gặp khó khăn trong quản lý dữ liệu khách hàng, đảm bảo an toàn dữ liệu và khả năng mở rộng hệ thống nhanh chóng.</a:t>
              </a:r>
            </a:p>
          </p:txBody>
        </p:sp>
        <p:sp>
          <p:nvSpPr>
            <p:cNvPr name="TextBox 19" id="19"/>
            <p:cNvSpPr txBox="true"/>
            <p:nvPr/>
          </p:nvSpPr>
          <p:spPr>
            <a:xfrm rot="0">
              <a:off x="0" y="-28575"/>
              <a:ext cx="9647986" cy="434975"/>
            </a:xfrm>
            <a:prstGeom prst="rect">
              <a:avLst/>
            </a:prstGeom>
          </p:spPr>
          <p:txBody>
            <a:bodyPr anchor="t" rtlCol="false" tIns="0" lIns="0" bIns="0" rIns="0">
              <a:spAutoFit/>
            </a:bodyPr>
            <a:lstStyle/>
            <a:p>
              <a:pPr algn="l">
                <a:lnSpc>
                  <a:spcPts val="2400"/>
                </a:lnSpc>
              </a:pPr>
              <a:r>
                <a:rPr lang="en-US" sz="2000" b="true">
                  <a:solidFill>
                    <a:srgbClr val="00FFFF"/>
                  </a:solidFill>
                  <a:latin typeface="Poppins Bold"/>
                  <a:ea typeface="Poppins Bold"/>
                  <a:cs typeface="Poppins Bold"/>
                  <a:sym typeface="Poppins Bold"/>
                </a:rPr>
                <a:t>TECHNICAL RISKS</a:t>
              </a:r>
            </a:p>
          </p:txBody>
        </p:sp>
      </p:grpSp>
      <p:grpSp>
        <p:nvGrpSpPr>
          <p:cNvPr name="Group 20" id="20"/>
          <p:cNvGrpSpPr/>
          <p:nvPr/>
        </p:nvGrpSpPr>
        <p:grpSpPr>
          <a:xfrm rot="0">
            <a:off x="7198591" y="4047562"/>
            <a:ext cx="9985121" cy="958850"/>
            <a:chOff x="0" y="0"/>
            <a:chExt cx="13313495" cy="1278467"/>
          </a:xfrm>
        </p:grpSpPr>
        <p:sp>
          <p:nvSpPr>
            <p:cNvPr name="TextBox 21" id="21"/>
            <p:cNvSpPr txBox="true"/>
            <p:nvPr/>
          </p:nvSpPr>
          <p:spPr>
            <a:xfrm rot="0">
              <a:off x="0" y="-28575"/>
              <a:ext cx="8005239" cy="434975"/>
            </a:xfrm>
            <a:prstGeom prst="rect">
              <a:avLst/>
            </a:prstGeom>
          </p:spPr>
          <p:txBody>
            <a:bodyPr anchor="t" rtlCol="false" tIns="0" lIns="0" bIns="0" rIns="0">
              <a:spAutoFit/>
            </a:bodyPr>
            <a:lstStyle/>
            <a:p>
              <a:pPr algn="just">
                <a:lnSpc>
                  <a:spcPts val="2400"/>
                </a:lnSpc>
              </a:pPr>
              <a:r>
                <a:rPr lang="en-US" b="true" sz="2000">
                  <a:solidFill>
                    <a:srgbClr val="00FFFF"/>
                  </a:solidFill>
                  <a:latin typeface="Poppins Bold"/>
                  <a:ea typeface="Poppins Bold"/>
                  <a:cs typeface="Poppins Bold"/>
                  <a:sym typeface="Poppins Bold"/>
                </a:rPr>
                <a:t>BUSINESS RISKS</a:t>
              </a:r>
            </a:p>
          </p:txBody>
        </p:sp>
        <p:sp>
          <p:nvSpPr>
            <p:cNvPr name="TextBox 22" id="22"/>
            <p:cNvSpPr txBox="true"/>
            <p:nvPr/>
          </p:nvSpPr>
          <p:spPr>
            <a:xfrm rot="0">
              <a:off x="0" y="339725"/>
              <a:ext cx="13313495" cy="938742"/>
            </a:xfrm>
            <a:prstGeom prst="rect">
              <a:avLst/>
            </a:prstGeom>
          </p:spPr>
          <p:txBody>
            <a:bodyPr anchor="t" rtlCol="false" tIns="0" lIns="0" bIns="0" rIns="0">
              <a:spAutoFit/>
            </a:bodyPr>
            <a:lstStyle/>
            <a:p>
              <a:pPr algn="l" marL="0" indent="0" lvl="0">
                <a:lnSpc>
                  <a:spcPts val="2800"/>
                </a:lnSpc>
                <a:spcBef>
                  <a:spcPct val="0"/>
                </a:spcBef>
              </a:pPr>
              <a:r>
                <a:rPr lang="en-US" sz="2000">
                  <a:solidFill>
                    <a:srgbClr val="FFFFFF"/>
                  </a:solidFill>
                  <a:latin typeface="Poppins"/>
                  <a:ea typeface="Poppins"/>
                  <a:cs typeface="Poppins"/>
                  <a:sym typeface="Poppins"/>
                </a:rPr>
                <a:t>Xây dựng hệ thống ứng dụng web sử dụng AWS EC2, Amazon DocumentDB, S3 Bucket, AWS Cognito và Route 53.</a:t>
              </a:r>
            </a:p>
          </p:txBody>
        </p:sp>
      </p:grpSp>
      <p:grpSp>
        <p:nvGrpSpPr>
          <p:cNvPr name="Group 23" id="23"/>
          <p:cNvGrpSpPr/>
          <p:nvPr/>
        </p:nvGrpSpPr>
        <p:grpSpPr>
          <a:xfrm rot="0">
            <a:off x="7198591" y="5196912"/>
            <a:ext cx="8314761" cy="949325"/>
            <a:chOff x="0" y="0"/>
            <a:chExt cx="11086348" cy="1265767"/>
          </a:xfrm>
        </p:grpSpPr>
        <p:sp>
          <p:nvSpPr>
            <p:cNvPr name="TextBox 24" id="24"/>
            <p:cNvSpPr txBox="true"/>
            <p:nvPr/>
          </p:nvSpPr>
          <p:spPr>
            <a:xfrm rot="0">
              <a:off x="0" y="-28575"/>
              <a:ext cx="4414802" cy="434975"/>
            </a:xfrm>
            <a:prstGeom prst="rect">
              <a:avLst/>
            </a:prstGeom>
          </p:spPr>
          <p:txBody>
            <a:bodyPr anchor="t" rtlCol="false" tIns="0" lIns="0" bIns="0" rIns="0">
              <a:spAutoFit/>
            </a:bodyPr>
            <a:lstStyle/>
            <a:p>
              <a:pPr algn="just">
                <a:lnSpc>
                  <a:spcPts val="2400"/>
                </a:lnSpc>
              </a:pPr>
              <a:r>
                <a:rPr lang="en-US" b="true" sz="2000">
                  <a:solidFill>
                    <a:srgbClr val="00FFFF"/>
                  </a:solidFill>
                  <a:latin typeface="Poppins Bold"/>
                  <a:ea typeface="Poppins Bold"/>
                  <a:cs typeface="Poppins Bold"/>
                  <a:sym typeface="Poppins Bold"/>
                </a:rPr>
                <a:t>BUSINESS BENEFITS &amp; ROI</a:t>
              </a:r>
            </a:p>
          </p:txBody>
        </p:sp>
        <p:sp>
          <p:nvSpPr>
            <p:cNvPr name="TextBox 25" id="25"/>
            <p:cNvSpPr txBox="true"/>
            <p:nvPr/>
          </p:nvSpPr>
          <p:spPr>
            <a:xfrm rot="0">
              <a:off x="0" y="327025"/>
              <a:ext cx="11086348" cy="938742"/>
            </a:xfrm>
            <a:prstGeom prst="rect">
              <a:avLst/>
            </a:prstGeom>
          </p:spPr>
          <p:txBody>
            <a:bodyPr anchor="t" rtlCol="false" tIns="0" lIns="0" bIns="0" rIns="0">
              <a:spAutoFit/>
            </a:bodyPr>
            <a:lstStyle/>
            <a:p>
              <a:pPr algn="l" marL="431801" indent="-215900" lvl="1">
                <a:lnSpc>
                  <a:spcPts val="2800"/>
                </a:lnSpc>
                <a:buFont typeface="Arial"/>
                <a:buChar char="•"/>
              </a:pPr>
              <a:r>
                <a:rPr lang="en-US" sz="2000">
                  <a:solidFill>
                    <a:srgbClr val="FFFFFF"/>
                  </a:solidFill>
                  <a:latin typeface="Poppins"/>
                  <a:ea typeface="Poppins"/>
                  <a:cs typeface="Poppins"/>
                  <a:sym typeface="Poppins"/>
                </a:rPr>
                <a:t>Tối ưu hóa hiệu suất, bảo mật dữ liệu khách hàng.</a:t>
              </a:r>
            </a:p>
            <a:p>
              <a:pPr algn="l" marL="431801" indent="-215900" lvl="1">
                <a:lnSpc>
                  <a:spcPts val="2800"/>
                </a:lnSpc>
                <a:buFont typeface="Arial"/>
                <a:buChar char="•"/>
              </a:pPr>
              <a:r>
                <a:rPr lang="en-US" sz="2000">
                  <a:solidFill>
                    <a:srgbClr val="FFFFFF"/>
                  </a:solidFill>
                  <a:latin typeface="Poppins"/>
                  <a:ea typeface="Poppins"/>
                  <a:cs typeface="Poppins"/>
                  <a:sym typeface="Poppins"/>
                </a:rPr>
                <a:t>Giảm chi phí vận hành và tăng khả năng mở rộng linh hoạt.</a:t>
              </a:r>
            </a:p>
          </p:txBody>
        </p:sp>
      </p:grpSp>
      <p:grpSp>
        <p:nvGrpSpPr>
          <p:cNvPr name="Group 26" id="26"/>
          <p:cNvGrpSpPr/>
          <p:nvPr/>
        </p:nvGrpSpPr>
        <p:grpSpPr>
          <a:xfrm rot="0">
            <a:off x="7198591" y="7124136"/>
            <a:ext cx="9274476" cy="958850"/>
            <a:chOff x="0" y="0"/>
            <a:chExt cx="12365968" cy="1278467"/>
          </a:xfrm>
        </p:grpSpPr>
        <p:sp>
          <p:nvSpPr>
            <p:cNvPr name="TextBox 27" id="27"/>
            <p:cNvSpPr txBox="true"/>
            <p:nvPr/>
          </p:nvSpPr>
          <p:spPr>
            <a:xfrm rot="0">
              <a:off x="0" y="-28575"/>
              <a:ext cx="2259424" cy="434975"/>
            </a:xfrm>
            <a:prstGeom prst="rect">
              <a:avLst/>
            </a:prstGeom>
          </p:spPr>
          <p:txBody>
            <a:bodyPr anchor="t" rtlCol="false" tIns="0" lIns="0" bIns="0" rIns="0">
              <a:spAutoFit/>
            </a:bodyPr>
            <a:lstStyle/>
            <a:p>
              <a:pPr algn="just">
                <a:lnSpc>
                  <a:spcPts val="2400"/>
                </a:lnSpc>
              </a:pPr>
              <a:r>
                <a:rPr lang="en-US" b="true" sz="2000">
                  <a:solidFill>
                    <a:srgbClr val="00FFFF"/>
                  </a:solidFill>
                  <a:latin typeface="Poppins Bold"/>
                  <a:ea typeface="Poppins Bold"/>
                  <a:cs typeface="Poppins Bold"/>
                  <a:sym typeface="Poppins Bold"/>
                </a:rPr>
                <a:t>RISK MATRIX</a:t>
              </a:r>
            </a:p>
          </p:txBody>
        </p:sp>
        <p:sp>
          <p:nvSpPr>
            <p:cNvPr name="TextBox 28" id="28"/>
            <p:cNvSpPr txBox="true"/>
            <p:nvPr/>
          </p:nvSpPr>
          <p:spPr>
            <a:xfrm rot="0">
              <a:off x="0" y="339725"/>
              <a:ext cx="12365968" cy="938742"/>
            </a:xfrm>
            <a:prstGeom prst="rect">
              <a:avLst/>
            </a:prstGeom>
          </p:spPr>
          <p:txBody>
            <a:bodyPr anchor="t" rtlCol="false" tIns="0" lIns="0" bIns="0" rIns="0">
              <a:spAutoFit/>
            </a:bodyPr>
            <a:lstStyle/>
            <a:p>
              <a:pPr algn="l" marL="431801" indent="-215900" lvl="1">
                <a:lnSpc>
                  <a:spcPts val="2800"/>
                </a:lnSpc>
                <a:buFont typeface="Arial"/>
                <a:buChar char="•"/>
              </a:pPr>
              <a:r>
                <a:rPr lang="en-US" sz="2000">
                  <a:solidFill>
                    <a:srgbClr val="FFFFFF"/>
                  </a:solidFill>
                  <a:latin typeface="Poppins"/>
                  <a:ea typeface="Poppins"/>
                  <a:cs typeface="Poppins"/>
                  <a:sym typeface="Poppins"/>
                </a:rPr>
                <a:t>Giảm 40% downtime hệ thống</a:t>
              </a:r>
            </a:p>
            <a:p>
              <a:pPr algn="l" marL="431801" indent="-215900" lvl="1">
                <a:lnSpc>
                  <a:spcPts val="2800"/>
                </a:lnSpc>
                <a:buFont typeface="Arial"/>
                <a:buChar char="•"/>
              </a:pPr>
              <a:r>
                <a:rPr lang="en-US" sz="2000">
                  <a:solidFill>
                    <a:srgbClr val="FFFFFF"/>
                  </a:solidFill>
                  <a:latin typeface="Poppins"/>
                  <a:ea typeface="Poppins"/>
                  <a:cs typeface="Poppins"/>
                  <a:sym typeface="Poppins"/>
                </a:rPr>
                <a:t>Cải thiện 30% tốc độ xử lý dữ liệu</a:t>
              </a:r>
            </a:p>
          </p:txBody>
        </p:sp>
      </p:grpSp>
      <p:grpSp>
        <p:nvGrpSpPr>
          <p:cNvPr name="Group 29" id="29"/>
          <p:cNvGrpSpPr/>
          <p:nvPr/>
        </p:nvGrpSpPr>
        <p:grpSpPr>
          <a:xfrm rot="0">
            <a:off x="7198591" y="6336736"/>
            <a:ext cx="7601350" cy="596900"/>
            <a:chOff x="0" y="0"/>
            <a:chExt cx="10135133" cy="795867"/>
          </a:xfrm>
        </p:grpSpPr>
        <p:sp>
          <p:nvSpPr>
            <p:cNvPr name="TextBox 30" id="30"/>
            <p:cNvSpPr txBox="true"/>
            <p:nvPr/>
          </p:nvSpPr>
          <p:spPr>
            <a:xfrm rot="0">
              <a:off x="0" y="-28575"/>
              <a:ext cx="4130227" cy="434975"/>
            </a:xfrm>
            <a:prstGeom prst="rect">
              <a:avLst/>
            </a:prstGeom>
          </p:spPr>
          <p:txBody>
            <a:bodyPr anchor="t" rtlCol="false" tIns="0" lIns="0" bIns="0" rIns="0">
              <a:spAutoFit/>
            </a:bodyPr>
            <a:lstStyle/>
            <a:p>
              <a:pPr algn="just">
                <a:lnSpc>
                  <a:spcPts val="2400"/>
                </a:lnSpc>
              </a:pPr>
              <a:r>
                <a:rPr lang="en-US" b="true" sz="2000">
                  <a:solidFill>
                    <a:srgbClr val="00FFFF"/>
                  </a:solidFill>
                  <a:latin typeface="Poppins Bold"/>
                  <a:ea typeface="Poppins Bold"/>
                  <a:cs typeface="Poppins Bold"/>
                  <a:sym typeface="Poppins Bold"/>
                </a:rPr>
                <a:t>INVESTMENT &amp; TIMELINE</a:t>
              </a:r>
            </a:p>
          </p:txBody>
        </p:sp>
        <p:sp>
          <p:nvSpPr>
            <p:cNvPr name="TextBox 31" id="31"/>
            <p:cNvSpPr txBox="true"/>
            <p:nvPr/>
          </p:nvSpPr>
          <p:spPr>
            <a:xfrm rot="0">
              <a:off x="0" y="327025"/>
              <a:ext cx="10135133" cy="468842"/>
            </a:xfrm>
            <a:prstGeom prst="rect">
              <a:avLst/>
            </a:prstGeom>
          </p:spPr>
          <p:txBody>
            <a:bodyPr anchor="t" rtlCol="false" tIns="0" lIns="0" bIns="0" rIns="0">
              <a:spAutoFit/>
            </a:bodyPr>
            <a:lstStyle/>
            <a:p>
              <a:pPr algn="l" marL="0" indent="0" lvl="0">
                <a:lnSpc>
                  <a:spcPts val="2800"/>
                </a:lnSpc>
                <a:spcBef>
                  <a:spcPct val="0"/>
                </a:spcBef>
              </a:pPr>
              <a:r>
                <a:rPr lang="en-US" sz="2000">
                  <a:solidFill>
                    <a:srgbClr val="FFFFFF"/>
                  </a:solidFill>
                  <a:latin typeface="Poppins"/>
                  <a:ea typeface="Poppins"/>
                  <a:cs typeface="Poppins"/>
                  <a:sym typeface="Poppins"/>
                </a:rPr>
                <a:t>Đầu tư ban đầu khoảng $5,000; Thời gian triển khai 3 tháng.</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9CD6">
                <a:alpha val="100000"/>
              </a:srgbClr>
            </a:gs>
            <a:gs pos="100000">
              <a:srgbClr val="001860">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15513352" y="667880"/>
            <a:ext cx="1919429" cy="566532"/>
            <a:chOff x="0" y="0"/>
            <a:chExt cx="505529" cy="149210"/>
          </a:xfrm>
        </p:grpSpPr>
        <p:sp>
          <p:nvSpPr>
            <p:cNvPr name="Freeform 3" id="3"/>
            <p:cNvSpPr/>
            <p:nvPr/>
          </p:nvSpPr>
          <p:spPr>
            <a:xfrm flipH="false" flipV="false" rot="0">
              <a:off x="0" y="0"/>
              <a:ext cx="505529" cy="149210"/>
            </a:xfrm>
            <a:custGeom>
              <a:avLst/>
              <a:gdLst/>
              <a:ahLst/>
              <a:cxnLst/>
              <a:rect r="r" b="b" t="t" l="l"/>
              <a:pathLst>
                <a:path h="149210" w="505529">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FFFF"/>
            </a:solidFill>
          </p:spPr>
        </p:sp>
        <p:sp>
          <p:nvSpPr>
            <p:cNvPr name="TextBox 4" id="4"/>
            <p:cNvSpPr txBox="true"/>
            <p:nvPr/>
          </p:nvSpPr>
          <p:spPr>
            <a:xfrm>
              <a:off x="0" y="-57150"/>
              <a:ext cx="505529" cy="20636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4624599" y="731452"/>
            <a:ext cx="1662550" cy="36699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Poppins"/>
                <a:ea typeface="Poppins"/>
                <a:cs typeface="Poppins"/>
                <a:sym typeface="Poppins"/>
              </a:rPr>
              <a:t>Home</a:t>
            </a:r>
          </a:p>
        </p:txBody>
      </p:sp>
      <p:sp>
        <p:nvSpPr>
          <p:cNvPr name="TextBox 6" id="6"/>
          <p:cNvSpPr txBox="true"/>
          <p:nvPr/>
        </p:nvSpPr>
        <p:spPr>
          <a:xfrm rot="0">
            <a:off x="6888721" y="733665"/>
            <a:ext cx="1907082" cy="36699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Poppins"/>
                <a:ea typeface="Poppins"/>
                <a:cs typeface="Poppins"/>
                <a:sym typeface="Poppins"/>
              </a:rPr>
              <a:t>About</a:t>
            </a:r>
          </a:p>
        </p:txBody>
      </p:sp>
      <p:sp>
        <p:nvSpPr>
          <p:cNvPr name="TextBox 7" id="7"/>
          <p:cNvSpPr txBox="true"/>
          <p:nvPr/>
        </p:nvSpPr>
        <p:spPr>
          <a:xfrm rot="0">
            <a:off x="9596344" y="733665"/>
            <a:ext cx="1589190" cy="366996"/>
          </a:xfrm>
          <a:prstGeom prst="rect">
            <a:avLst/>
          </a:prstGeom>
        </p:spPr>
        <p:txBody>
          <a:bodyPr anchor="t" rtlCol="false" tIns="0" lIns="0" bIns="0" rIns="0">
            <a:spAutoFit/>
          </a:bodyPr>
          <a:lstStyle/>
          <a:p>
            <a:pPr algn="ctr" marL="0" indent="0" lvl="0">
              <a:lnSpc>
                <a:spcPts val="2871"/>
              </a:lnSpc>
              <a:spcBef>
                <a:spcPct val="0"/>
              </a:spcBef>
            </a:pPr>
            <a:r>
              <a:rPr lang="en-US" b="true" sz="2051" spc="4">
                <a:solidFill>
                  <a:srgbClr val="FFFFFF"/>
                </a:solidFill>
                <a:latin typeface="Poppins Bold"/>
                <a:ea typeface="Poppins Bold"/>
                <a:cs typeface="Poppins Bold"/>
                <a:sym typeface="Poppins Bold"/>
              </a:rPr>
              <a:t>Content</a:t>
            </a:r>
          </a:p>
        </p:txBody>
      </p:sp>
      <p:sp>
        <p:nvSpPr>
          <p:cNvPr name="TextBox 8" id="8"/>
          <p:cNvSpPr txBox="true"/>
          <p:nvPr/>
        </p:nvSpPr>
        <p:spPr>
          <a:xfrm rot="0">
            <a:off x="11529929" y="731452"/>
            <a:ext cx="2224975" cy="36699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Poppins"/>
                <a:ea typeface="Poppins"/>
                <a:cs typeface="Poppins"/>
                <a:sym typeface="Poppins"/>
              </a:rPr>
              <a:t>Others</a:t>
            </a:r>
          </a:p>
        </p:txBody>
      </p:sp>
      <p:sp>
        <p:nvSpPr>
          <p:cNvPr name="TextBox 9" id="9"/>
          <p:cNvSpPr txBox="true"/>
          <p:nvPr/>
        </p:nvSpPr>
        <p:spPr>
          <a:xfrm rot="0">
            <a:off x="15762422" y="735562"/>
            <a:ext cx="1421291" cy="358775"/>
          </a:xfrm>
          <a:prstGeom prst="rect">
            <a:avLst/>
          </a:prstGeom>
        </p:spPr>
        <p:txBody>
          <a:bodyPr anchor="t" rtlCol="false" tIns="0" lIns="0" bIns="0" rIns="0">
            <a:spAutoFit/>
          </a:bodyPr>
          <a:lstStyle/>
          <a:p>
            <a:pPr algn="ctr">
              <a:lnSpc>
                <a:spcPts val="2799"/>
              </a:lnSpc>
              <a:spcBef>
                <a:spcPct val="0"/>
              </a:spcBef>
            </a:pPr>
            <a:r>
              <a:rPr lang="en-US" b="true" sz="1999" spc="3">
                <a:solidFill>
                  <a:srgbClr val="004286"/>
                </a:solidFill>
                <a:latin typeface="Poppins Bold"/>
                <a:ea typeface="Poppins Bold"/>
                <a:cs typeface="Poppins Bold"/>
                <a:sym typeface="Poppins Bold"/>
              </a:rPr>
              <a:t>Page 04</a:t>
            </a:r>
          </a:p>
        </p:txBody>
      </p:sp>
      <p:sp>
        <p:nvSpPr>
          <p:cNvPr name="TextBox 10" id="10"/>
          <p:cNvSpPr txBox="true"/>
          <p:nvPr/>
        </p:nvSpPr>
        <p:spPr>
          <a:xfrm rot="0">
            <a:off x="855218" y="552992"/>
            <a:ext cx="1761862" cy="391640"/>
          </a:xfrm>
          <a:prstGeom prst="rect">
            <a:avLst/>
          </a:prstGeom>
        </p:spPr>
        <p:txBody>
          <a:bodyPr anchor="t" rtlCol="false" tIns="0" lIns="0" bIns="0" rIns="0">
            <a:spAutoFit/>
          </a:bodyPr>
          <a:lstStyle/>
          <a:p>
            <a:pPr algn="l" marL="0" indent="0" lvl="0">
              <a:lnSpc>
                <a:spcPts val="3088"/>
              </a:lnSpc>
              <a:spcBef>
                <a:spcPct val="0"/>
              </a:spcBef>
            </a:pPr>
            <a:r>
              <a:rPr lang="en-US" b="true" sz="2206" spc="4">
                <a:solidFill>
                  <a:srgbClr val="FFFFFF"/>
                </a:solidFill>
                <a:latin typeface="Poppins Heavy"/>
                <a:ea typeface="Poppins Heavy"/>
                <a:cs typeface="Poppins Heavy"/>
                <a:sym typeface="Poppins Heavy"/>
              </a:rPr>
              <a:t>Thynk</a:t>
            </a:r>
          </a:p>
        </p:txBody>
      </p:sp>
      <p:sp>
        <p:nvSpPr>
          <p:cNvPr name="TextBox 11" id="11"/>
          <p:cNvSpPr txBox="true"/>
          <p:nvPr/>
        </p:nvSpPr>
        <p:spPr>
          <a:xfrm rot="0">
            <a:off x="855218" y="874053"/>
            <a:ext cx="1761862" cy="391640"/>
          </a:xfrm>
          <a:prstGeom prst="rect">
            <a:avLst/>
          </a:prstGeom>
        </p:spPr>
        <p:txBody>
          <a:bodyPr anchor="t" rtlCol="false" tIns="0" lIns="0" bIns="0" rIns="0">
            <a:spAutoFit/>
          </a:bodyPr>
          <a:lstStyle/>
          <a:p>
            <a:pPr algn="l" marL="0" indent="0" lvl="0">
              <a:lnSpc>
                <a:spcPts val="3088"/>
              </a:lnSpc>
              <a:spcBef>
                <a:spcPct val="0"/>
              </a:spcBef>
            </a:pPr>
            <a:r>
              <a:rPr lang="en-US" sz="2206" spc="4">
                <a:solidFill>
                  <a:srgbClr val="FFFFFF"/>
                </a:solidFill>
                <a:latin typeface="Poppins"/>
                <a:ea typeface="Poppins"/>
                <a:cs typeface="Poppins"/>
                <a:sym typeface="Poppins"/>
              </a:rPr>
              <a:t>Unlimited.</a:t>
            </a:r>
          </a:p>
        </p:txBody>
      </p:sp>
      <p:sp>
        <p:nvSpPr>
          <p:cNvPr name="TextBox 12" id="12"/>
          <p:cNvSpPr txBox="true"/>
          <p:nvPr/>
        </p:nvSpPr>
        <p:spPr>
          <a:xfrm rot="0">
            <a:off x="1526166" y="1359406"/>
            <a:ext cx="12783009" cy="1955784"/>
          </a:xfrm>
          <a:prstGeom prst="rect">
            <a:avLst/>
          </a:prstGeom>
        </p:spPr>
        <p:txBody>
          <a:bodyPr anchor="t" rtlCol="false" tIns="0" lIns="0" bIns="0" rIns="0">
            <a:spAutoFit/>
          </a:bodyPr>
          <a:lstStyle/>
          <a:p>
            <a:pPr algn="l">
              <a:lnSpc>
                <a:spcPts val="13490"/>
              </a:lnSpc>
            </a:pPr>
            <a:r>
              <a:rPr lang="en-US" sz="11241" b="true">
                <a:solidFill>
                  <a:srgbClr val="FFFFFF"/>
                </a:solidFill>
                <a:latin typeface="Neo Sans Bold"/>
                <a:ea typeface="Neo Sans Bold"/>
                <a:cs typeface="Neo Sans Bold"/>
                <a:sym typeface="Neo Sans Bold"/>
              </a:rPr>
              <a:t>PROBLEM</a:t>
            </a:r>
          </a:p>
        </p:txBody>
      </p:sp>
      <p:sp>
        <p:nvSpPr>
          <p:cNvPr name="TextBox 13" id="13"/>
          <p:cNvSpPr txBox="true"/>
          <p:nvPr/>
        </p:nvSpPr>
        <p:spPr>
          <a:xfrm rot="0">
            <a:off x="1526166" y="2763786"/>
            <a:ext cx="11259125" cy="2066925"/>
          </a:xfrm>
          <a:prstGeom prst="rect">
            <a:avLst/>
          </a:prstGeom>
        </p:spPr>
        <p:txBody>
          <a:bodyPr anchor="t" rtlCol="false" tIns="0" lIns="0" bIns="0" rIns="0">
            <a:spAutoFit/>
          </a:bodyPr>
          <a:lstStyle/>
          <a:p>
            <a:pPr algn="l">
              <a:lnSpc>
                <a:spcPts val="14279"/>
              </a:lnSpc>
            </a:pPr>
            <a:r>
              <a:rPr lang="en-US" sz="11899" b="true">
                <a:solidFill>
                  <a:srgbClr val="00FFFF"/>
                </a:solidFill>
                <a:latin typeface="Neo Sans Bold"/>
                <a:ea typeface="Neo Sans Bold"/>
                <a:cs typeface="Neo Sans Bold"/>
                <a:sym typeface="Neo Sans Bold"/>
              </a:rPr>
              <a:t>STATEMENT</a:t>
            </a:r>
          </a:p>
        </p:txBody>
      </p:sp>
      <p:sp>
        <p:nvSpPr>
          <p:cNvPr name="Freeform 14" id="14"/>
          <p:cNvSpPr/>
          <p:nvPr/>
        </p:nvSpPr>
        <p:spPr>
          <a:xfrm flipH="false" flipV="false" rot="0">
            <a:off x="-531234" y="8678624"/>
            <a:ext cx="4114800" cy="680812"/>
          </a:xfrm>
          <a:custGeom>
            <a:avLst/>
            <a:gdLst/>
            <a:ahLst/>
            <a:cxnLst/>
            <a:rect r="r" b="b" t="t" l="l"/>
            <a:pathLst>
              <a:path h="680812" w="4114800">
                <a:moveTo>
                  <a:pt x="0" y="0"/>
                </a:moveTo>
                <a:lnTo>
                  <a:pt x="4114800" y="0"/>
                </a:lnTo>
                <a:lnTo>
                  <a:pt x="4114800" y="680813"/>
                </a:lnTo>
                <a:lnTo>
                  <a:pt x="0" y="6808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6090037">
            <a:off x="12892307" y="-274372"/>
            <a:ext cx="14861992" cy="10835743"/>
          </a:xfrm>
          <a:custGeom>
            <a:avLst/>
            <a:gdLst/>
            <a:ahLst/>
            <a:cxnLst/>
            <a:rect r="r" b="b" t="t" l="l"/>
            <a:pathLst>
              <a:path h="10835743" w="14861992">
                <a:moveTo>
                  <a:pt x="0" y="0"/>
                </a:moveTo>
                <a:lnTo>
                  <a:pt x="14861992" y="0"/>
                </a:lnTo>
                <a:lnTo>
                  <a:pt x="14861992" y="10835744"/>
                </a:lnTo>
                <a:lnTo>
                  <a:pt x="0" y="108357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8795804" y="6010275"/>
            <a:ext cx="5457712" cy="1489710"/>
          </a:xfrm>
          <a:prstGeom prst="rect">
            <a:avLst/>
          </a:prstGeom>
        </p:spPr>
        <p:txBody>
          <a:bodyPr anchor="t" rtlCol="false" tIns="0" lIns="0" bIns="0" rIns="0">
            <a:spAutoFit/>
          </a:bodyPr>
          <a:lstStyle/>
          <a:p>
            <a:pPr algn="just" marL="0" indent="0" lvl="0">
              <a:lnSpc>
                <a:spcPts val="2940"/>
              </a:lnSpc>
              <a:spcBef>
                <a:spcPct val="0"/>
              </a:spcBef>
            </a:pPr>
            <a:r>
              <a:rPr lang="en-US" sz="2100">
                <a:solidFill>
                  <a:srgbClr val="FFFFFF"/>
                </a:solidFill>
                <a:latin typeface="Poppins"/>
                <a:ea typeface="Poppins"/>
                <a:cs typeface="Poppins"/>
                <a:sym typeface="Poppins"/>
              </a:rPr>
              <a:t>Các lập trình viên đang học hoặc mới bắt đầu vào cloud gặp khó khăn trong việc áp dụng kiến thức lý thuyết vào thực tế, thiếu môi trường thử nghiệm thực chiến.</a:t>
            </a:r>
          </a:p>
        </p:txBody>
      </p:sp>
      <p:sp>
        <p:nvSpPr>
          <p:cNvPr name="TextBox 17" id="17"/>
          <p:cNvSpPr txBox="true"/>
          <p:nvPr/>
        </p:nvSpPr>
        <p:spPr>
          <a:xfrm rot="0">
            <a:off x="5916110" y="5124450"/>
            <a:ext cx="4003120" cy="466725"/>
          </a:xfrm>
          <a:prstGeom prst="rect">
            <a:avLst/>
          </a:prstGeom>
        </p:spPr>
        <p:txBody>
          <a:bodyPr anchor="t" rtlCol="false" tIns="0" lIns="0" bIns="0" rIns="0">
            <a:spAutoFit/>
          </a:bodyPr>
          <a:lstStyle/>
          <a:p>
            <a:pPr algn="just">
              <a:lnSpc>
                <a:spcPts val="3599"/>
              </a:lnSpc>
            </a:pPr>
            <a:r>
              <a:rPr lang="en-US" b="true" sz="2999">
                <a:solidFill>
                  <a:srgbClr val="00FFFF"/>
                </a:solidFill>
                <a:latin typeface="Poppins Bold"/>
                <a:ea typeface="Poppins Bold"/>
                <a:cs typeface="Poppins Bold"/>
                <a:sym typeface="Poppins Bold"/>
              </a:rPr>
              <a:t>CURRENT SITUATION</a:t>
            </a:r>
          </a:p>
        </p:txBody>
      </p:sp>
      <p:sp>
        <p:nvSpPr>
          <p:cNvPr name="TextBox 18" id="18"/>
          <p:cNvSpPr txBox="true"/>
          <p:nvPr/>
        </p:nvSpPr>
        <p:spPr>
          <a:xfrm rot="0">
            <a:off x="1526166" y="6010275"/>
            <a:ext cx="5457712" cy="1489710"/>
          </a:xfrm>
          <a:prstGeom prst="rect">
            <a:avLst/>
          </a:prstGeom>
        </p:spPr>
        <p:txBody>
          <a:bodyPr anchor="t" rtlCol="false" tIns="0" lIns="0" bIns="0" rIns="0">
            <a:spAutoFit/>
          </a:bodyPr>
          <a:lstStyle/>
          <a:p>
            <a:pPr algn="just" marL="0" indent="0" lvl="0">
              <a:lnSpc>
                <a:spcPts val="2940"/>
              </a:lnSpc>
              <a:spcBef>
                <a:spcPct val="0"/>
              </a:spcBef>
            </a:pPr>
            <a:r>
              <a:rPr lang="en-US" sz="2100">
                <a:solidFill>
                  <a:srgbClr val="FFFFFF"/>
                </a:solidFill>
                <a:latin typeface="Poppins"/>
                <a:ea typeface="Poppins"/>
                <a:cs typeface="Poppins"/>
                <a:sym typeface="Poppins"/>
              </a:rPr>
              <a:t>Nhiều doanh nghiệp gặp khó khăn trong quản lý dữ liệu khách hàng, đảm bảo an toàn dữ liệu và khả năng mở rộng hệ thống nhanh chóng.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9CD6">
                <a:alpha val="100000"/>
              </a:srgbClr>
            </a:gs>
            <a:gs pos="100000">
              <a:srgbClr val="001860">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6090037">
            <a:off x="12892307" y="-274372"/>
            <a:ext cx="14861992" cy="10835743"/>
          </a:xfrm>
          <a:custGeom>
            <a:avLst/>
            <a:gdLst/>
            <a:ahLst/>
            <a:cxnLst/>
            <a:rect r="r" b="b" t="t" l="l"/>
            <a:pathLst>
              <a:path h="10835743" w="14861992">
                <a:moveTo>
                  <a:pt x="0" y="0"/>
                </a:moveTo>
                <a:lnTo>
                  <a:pt x="14861992" y="0"/>
                </a:lnTo>
                <a:lnTo>
                  <a:pt x="14861992" y="10835744"/>
                </a:lnTo>
                <a:lnTo>
                  <a:pt x="0" y="108357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513352" y="667880"/>
            <a:ext cx="1919429" cy="566532"/>
            <a:chOff x="0" y="0"/>
            <a:chExt cx="505529" cy="149210"/>
          </a:xfrm>
        </p:grpSpPr>
        <p:sp>
          <p:nvSpPr>
            <p:cNvPr name="Freeform 4" id="4"/>
            <p:cNvSpPr/>
            <p:nvPr/>
          </p:nvSpPr>
          <p:spPr>
            <a:xfrm flipH="false" flipV="false" rot="0">
              <a:off x="0" y="0"/>
              <a:ext cx="505529" cy="149210"/>
            </a:xfrm>
            <a:custGeom>
              <a:avLst/>
              <a:gdLst/>
              <a:ahLst/>
              <a:cxnLst/>
              <a:rect r="r" b="b" t="t" l="l"/>
              <a:pathLst>
                <a:path h="149210" w="505529">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FFFF"/>
            </a:solidFill>
          </p:spPr>
        </p:sp>
        <p:sp>
          <p:nvSpPr>
            <p:cNvPr name="TextBox 5" id="5"/>
            <p:cNvSpPr txBox="true"/>
            <p:nvPr/>
          </p:nvSpPr>
          <p:spPr>
            <a:xfrm>
              <a:off x="0" y="-57150"/>
              <a:ext cx="505529" cy="20636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4624599" y="731452"/>
            <a:ext cx="1662550" cy="36699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Poppins"/>
                <a:ea typeface="Poppins"/>
                <a:cs typeface="Poppins"/>
                <a:sym typeface="Poppins"/>
              </a:rPr>
              <a:t>Home</a:t>
            </a:r>
          </a:p>
        </p:txBody>
      </p:sp>
      <p:sp>
        <p:nvSpPr>
          <p:cNvPr name="TextBox 7" id="7"/>
          <p:cNvSpPr txBox="true"/>
          <p:nvPr/>
        </p:nvSpPr>
        <p:spPr>
          <a:xfrm rot="0">
            <a:off x="6888721" y="733665"/>
            <a:ext cx="1907082" cy="36699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Poppins"/>
                <a:ea typeface="Poppins"/>
                <a:cs typeface="Poppins"/>
                <a:sym typeface="Poppins"/>
              </a:rPr>
              <a:t>About</a:t>
            </a:r>
          </a:p>
        </p:txBody>
      </p:sp>
      <p:sp>
        <p:nvSpPr>
          <p:cNvPr name="TextBox 8" id="8"/>
          <p:cNvSpPr txBox="true"/>
          <p:nvPr/>
        </p:nvSpPr>
        <p:spPr>
          <a:xfrm rot="0">
            <a:off x="9596344" y="733665"/>
            <a:ext cx="1589190" cy="366996"/>
          </a:xfrm>
          <a:prstGeom prst="rect">
            <a:avLst/>
          </a:prstGeom>
        </p:spPr>
        <p:txBody>
          <a:bodyPr anchor="t" rtlCol="false" tIns="0" lIns="0" bIns="0" rIns="0">
            <a:spAutoFit/>
          </a:bodyPr>
          <a:lstStyle/>
          <a:p>
            <a:pPr algn="ctr" marL="0" indent="0" lvl="0">
              <a:lnSpc>
                <a:spcPts val="2871"/>
              </a:lnSpc>
              <a:spcBef>
                <a:spcPct val="0"/>
              </a:spcBef>
            </a:pPr>
            <a:r>
              <a:rPr lang="en-US" b="true" sz="2051" spc="4">
                <a:solidFill>
                  <a:srgbClr val="FFFFFF"/>
                </a:solidFill>
                <a:latin typeface="Poppins Bold"/>
                <a:ea typeface="Poppins Bold"/>
                <a:cs typeface="Poppins Bold"/>
                <a:sym typeface="Poppins Bold"/>
              </a:rPr>
              <a:t>Content</a:t>
            </a:r>
          </a:p>
        </p:txBody>
      </p:sp>
      <p:sp>
        <p:nvSpPr>
          <p:cNvPr name="TextBox 9" id="9"/>
          <p:cNvSpPr txBox="true"/>
          <p:nvPr/>
        </p:nvSpPr>
        <p:spPr>
          <a:xfrm rot="0">
            <a:off x="11529929" y="731452"/>
            <a:ext cx="2224975" cy="36699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Poppins"/>
                <a:ea typeface="Poppins"/>
                <a:cs typeface="Poppins"/>
                <a:sym typeface="Poppins"/>
              </a:rPr>
              <a:t>Others</a:t>
            </a:r>
          </a:p>
        </p:txBody>
      </p:sp>
      <p:sp>
        <p:nvSpPr>
          <p:cNvPr name="TextBox 10" id="10"/>
          <p:cNvSpPr txBox="true"/>
          <p:nvPr/>
        </p:nvSpPr>
        <p:spPr>
          <a:xfrm rot="0">
            <a:off x="15762422" y="735562"/>
            <a:ext cx="1421291" cy="358775"/>
          </a:xfrm>
          <a:prstGeom prst="rect">
            <a:avLst/>
          </a:prstGeom>
        </p:spPr>
        <p:txBody>
          <a:bodyPr anchor="t" rtlCol="false" tIns="0" lIns="0" bIns="0" rIns="0">
            <a:spAutoFit/>
          </a:bodyPr>
          <a:lstStyle/>
          <a:p>
            <a:pPr algn="ctr">
              <a:lnSpc>
                <a:spcPts val="2799"/>
              </a:lnSpc>
              <a:spcBef>
                <a:spcPct val="0"/>
              </a:spcBef>
            </a:pPr>
            <a:r>
              <a:rPr lang="en-US" b="true" sz="1999" spc="3">
                <a:solidFill>
                  <a:srgbClr val="004286"/>
                </a:solidFill>
                <a:latin typeface="Poppins Bold"/>
                <a:ea typeface="Poppins Bold"/>
                <a:cs typeface="Poppins Bold"/>
                <a:sym typeface="Poppins Bold"/>
              </a:rPr>
              <a:t>Page 05</a:t>
            </a:r>
          </a:p>
        </p:txBody>
      </p:sp>
      <p:sp>
        <p:nvSpPr>
          <p:cNvPr name="TextBox 11" id="11"/>
          <p:cNvSpPr txBox="true"/>
          <p:nvPr/>
        </p:nvSpPr>
        <p:spPr>
          <a:xfrm rot="0">
            <a:off x="855218" y="552992"/>
            <a:ext cx="1761862" cy="391640"/>
          </a:xfrm>
          <a:prstGeom prst="rect">
            <a:avLst/>
          </a:prstGeom>
        </p:spPr>
        <p:txBody>
          <a:bodyPr anchor="t" rtlCol="false" tIns="0" lIns="0" bIns="0" rIns="0">
            <a:spAutoFit/>
          </a:bodyPr>
          <a:lstStyle/>
          <a:p>
            <a:pPr algn="l" marL="0" indent="0" lvl="0">
              <a:lnSpc>
                <a:spcPts val="3088"/>
              </a:lnSpc>
              <a:spcBef>
                <a:spcPct val="0"/>
              </a:spcBef>
            </a:pPr>
            <a:r>
              <a:rPr lang="en-US" b="true" sz="2206" spc="4">
                <a:solidFill>
                  <a:srgbClr val="FFFFFF"/>
                </a:solidFill>
                <a:latin typeface="Poppins Heavy"/>
                <a:ea typeface="Poppins Heavy"/>
                <a:cs typeface="Poppins Heavy"/>
                <a:sym typeface="Poppins Heavy"/>
              </a:rPr>
              <a:t>Thynk</a:t>
            </a:r>
          </a:p>
        </p:txBody>
      </p:sp>
      <p:sp>
        <p:nvSpPr>
          <p:cNvPr name="TextBox 12" id="12"/>
          <p:cNvSpPr txBox="true"/>
          <p:nvPr/>
        </p:nvSpPr>
        <p:spPr>
          <a:xfrm rot="0">
            <a:off x="855218" y="874053"/>
            <a:ext cx="1761862" cy="391640"/>
          </a:xfrm>
          <a:prstGeom prst="rect">
            <a:avLst/>
          </a:prstGeom>
        </p:spPr>
        <p:txBody>
          <a:bodyPr anchor="t" rtlCol="false" tIns="0" lIns="0" bIns="0" rIns="0">
            <a:spAutoFit/>
          </a:bodyPr>
          <a:lstStyle/>
          <a:p>
            <a:pPr algn="l" marL="0" indent="0" lvl="0">
              <a:lnSpc>
                <a:spcPts val="3088"/>
              </a:lnSpc>
              <a:spcBef>
                <a:spcPct val="0"/>
              </a:spcBef>
            </a:pPr>
            <a:r>
              <a:rPr lang="en-US" sz="2206" spc="4">
                <a:solidFill>
                  <a:srgbClr val="FFFFFF"/>
                </a:solidFill>
                <a:latin typeface="Poppins"/>
                <a:ea typeface="Poppins"/>
                <a:cs typeface="Poppins"/>
                <a:sym typeface="Poppins"/>
              </a:rPr>
              <a:t>Unlimited.</a:t>
            </a:r>
          </a:p>
        </p:txBody>
      </p:sp>
      <p:sp>
        <p:nvSpPr>
          <p:cNvPr name="TextBox 13" id="13"/>
          <p:cNvSpPr txBox="true"/>
          <p:nvPr/>
        </p:nvSpPr>
        <p:spPr>
          <a:xfrm rot="0">
            <a:off x="1526166" y="1359406"/>
            <a:ext cx="12783009" cy="1955784"/>
          </a:xfrm>
          <a:prstGeom prst="rect">
            <a:avLst/>
          </a:prstGeom>
        </p:spPr>
        <p:txBody>
          <a:bodyPr anchor="t" rtlCol="false" tIns="0" lIns="0" bIns="0" rIns="0">
            <a:spAutoFit/>
          </a:bodyPr>
          <a:lstStyle/>
          <a:p>
            <a:pPr algn="l">
              <a:lnSpc>
                <a:spcPts val="13490"/>
              </a:lnSpc>
            </a:pPr>
            <a:r>
              <a:rPr lang="en-US" sz="11241" b="true">
                <a:solidFill>
                  <a:srgbClr val="FFFFFF"/>
                </a:solidFill>
                <a:latin typeface="Neo Sans Bold"/>
                <a:ea typeface="Neo Sans Bold"/>
                <a:cs typeface="Neo Sans Bold"/>
                <a:sym typeface="Neo Sans Bold"/>
              </a:rPr>
              <a:t>PROBLEM</a:t>
            </a:r>
          </a:p>
        </p:txBody>
      </p:sp>
      <p:sp>
        <p:nvSpPr>
          <p:cNvPr name="TextBox 14" id="14"/>
          <p:cNvSpPr txBox="true"/>
          <p:nvPr/>
        </p:nvSpPr>
        <p:spPr>
          <a:xfrm rot="0">
            <a:off x="1526166" y="2763786"/>
            <a:ext cx="11259125" cy="2066925"/>
          </a:xfrm>
          <a:prstGeom prst="rect">
            <a:avLst/>
          </a:prstGeom>
        </p:spPr>
        <p:txBody>
          <a:bodyPr anchor="t" rtlCol="false" tIns="0" lIns="0" bIns="0" rIns="0">
            <a:spAutoFit/>
          </a:bodyPr>
          <a:lstStyle/>
          <a:p>
            <a:pPr algn="l">
              <a:lnSpc>
                <a:spcPts val="14279"/>
              </a:lnSpc>
            </a:pPr>
            <a:r>
              <a:rPr lang="en-US" sz="11899" b="true">
                <a:solidFill>
                  <a:srgbClr val="00FFFF"/>
                </a:solidFill>
                <a:latin typeface="Neo Sans Bold"/>
                <a:ea typeface="Neo Sans Bold"/>
                <a:cs typeface="Neo Sans Bold"/>
                <a:sym typeface="Neo Sans Bold"/>
              </a:rPr>
              <a:t>STATEMENT</a:t>
            </a:r>
          </a:p>
        </p:txBody>
      </p:sp>
      <p:sp>
        <p:nvSpPr>
          <p:cNvPr name="TextBox 15" id="15"/>
          <p:cNvSpPr txBox="true"/>
          <p:nvPr/>
        </p:nvSpPr>
        <p:spPr>
          <a:xfrm rot="0">
            <a:off x="1526166" y="5911215"/>
            <a:ext cx="4457700" cy="3347085"/>
          </a:xfrm>
          <a:prstGeom prst="rect">
            <a:avLst/>
          </a:prstGeom>
        </p:spPr>
        <p:txBody>
          <a:bodyPr anchor="t" rtlCol="false" tIns="0" lIns="0" bIns="0" rIns="0">
            <a:spAutoFit/>
          </a:bodyPr>
          <a:lstStyle/>
          <a:p>
            <a:pPr algn="just" marL="453390" indent="-226695" lvl="1">
              <a:lnSpc>
                <a:spcPts val="2940"/>
              </a:lnSpc>
              <a:buFont typeface="Arial"/>
              <a:buChar char="•"/>
            </a:pPr>
            <a:r>
              <a:rPr lang="en-US" sz="2100">
                <a:solidFill>
                  <a:srgbClr val="FFFFFF"/>
                </a:solidFill>
                <a:latin typeface="Poppins"/>
                <a:ea typeface="Poppins"/>
                <a:cs typeface="Poppins"/>
                <a:sym typeface="Poppins"/>
              </a:rPr>
              <a:t>Thiếu kinh nghiệm làm việc trên dự án thực tế và môi trường PoC.</a:t>
            </a:r>
          </a:p>
          <a:p>
            <a:pPr algn="just" marL="453390" indent="-226695" lvl="1">
              <a:lnSpc>
                <a:spcPts val="2940"/>
              </a:lnSpc>
              <a:buFont typeface="Arial"/>
              <a:buChar char="•"/>
            </a:pPr>
            <a:r>
              <a:rPr lang="en-US" sz="2100">
                <a:solidFill>
                  <a:srgbClr val="FFFFFF"/>
                </a:solidFill>
                <a:latin typeface="Poppins"/>
                <a:ea typeface="Poppins"/>
                <a:cs typeface="Poppins"/>
                <a:sym typeface="Poppins"/>
              </a:rPr>
              <a:t>Khó khăn khi quản lý và triển khai hạ tầng cloud với chi phí tối ưu.</a:t>
            </a:r>
          </a:p>
          <a:p>
            <a:pPr algn="just" marL="453390" indent="-226695" lvl="1">
              <a:lnSpc>
                <a:spcPts val="2940"/>
              </a:lnSpc>
              <a:spcBef>
                <a:spcPct val="0"/>
              </a:spcBef>
              <a:buFont typeface="Arial"/>
              <a:buChar char="•"/>
            </a:pPr>
            <a:r>
              <a:rPr lang="en-US" sz="2100">
                <a:solidFill>
                  <a:srgbClr val="FFFFFF"/>
                </a:solidFill>
                <a:latin typeface="Poppins"/>
                <a:ea typeface="Poppins"/>
                <a:cs typeface="Poppins"/>
                <a:sym typeface="Poppins"/>
              </a:rPr>
              <a:t>Cần trải nghiệm dịch vụ AWS đầy đủ để đánh giá hiệu quả trước khi triển khai chính thức.</a:t>
            </a:r>
          </a:p>
        </p:txBody>
      </p:sp>
      <p:sp>
        <p:nvSpPr>
          <p:cNvPr name="TextBox 16" id="16"/>
          <p:cNvSpPr txBox="true"/>
          <p:nvPr/>
        </p:nvSpPr>
        <p:spPr>
          <a:xfrm rot="0">
            <a:off x="6041820" y="5911215"/>
            <a:ext cx="4953000" cy="1861185"/>
          </a:xfrm>
          <a:prstGeom prst="rect">
            <a:avLst/>
          </a:prstGeom>
        </p:spPr>
        <p:txBody>
          <a:bodyPr anchor="t" rtlCol="false" tIns="0" lIns="0" bIns="0" rIns="0">
            <a:spAutoFit/>
          </a:bodyPr>
          <a:lstStyle/>
          <a:p>
            <a:pPr algn="just" marL="453390" indent="-226695" lvl="1">
              <a:lnSpc>
                <a:spcPts val="2940"/>
              </a:lnSpc>
              <a:spcBef>
                <a:spcPct val="0"/>
              </a:spcBef>
              <a:buFont typeface="Arial"/>
              <a:buChar char="•"/>
            </a:pPr>
            <a:r>
              <a:rPr lang="en-US" sz="2100">
                <a:solidFill>
                  <a:srgbClr val="FFFFFF"/>
                </a:solidFill>
                <a:latin typeface="Poppins"/>
                <a:ea typeface="Poppins"/>
                <a:cs typeface="Poppins"/>
                <a:sym typeface="Poppins"/>
              </a:rPr>
              <a:t>Sinh viên ngành CNTT, lập trình viên mới ra trường.</a:t>
            </a:r>
          </a:p>
          <a:p>
            <a:pPr algn="just" marL="453390" indent="-226695" lvl="1">
              <a:lnSpc>
                <a:spcPts val="2940"/>
              </a:lnSpc>
              <a:spcBef>
                <a:spcPct val="0"/>
              </a:spcBef>
              <a:buFont typeface="Arial"/>
              <a:buChar char="•"/>
            </a:pPr>
            <a:r>
              <a:rPr lang="en-US" sz="2100" u="none">
                <a:solidFill>
                  <a:srgbClr val="FFFFFF"/>
                </a:solidFill>
                <a:latin typeface="Poppins"/>
                <a:ea typeface="Poppins"/>
                <a:cs typeface="Poppins"/>
                <a:sym typeface="Poppins"/>
              </a:rPr>
              <a:t>Doanh nghiệp nhỏ và vừa, các nhóm khởi nghiệp (startups).</a:t>
            </a:r>
          </a:p>
          <a:p>
            <a:pPr algn="just" marL="0" indent="0" lvl="0">
              <a:lnSpc>
                <a:spcPts val="2940"/>
              </a:lnSpc>
              <a:spcBef>
                <a:spcPct val="0"/>
              </a:spcBef>
            </a:pPr>
          </a:p>
        </p:txBody>
      </p:sp>
      <p:sp>
        <p:nvSpPr>
          <p:cNvPr name="TextBox 17" id="17"/>
          <p:cNvSpPr txBox="true"/>
          <p:nvPr/>
        </p:nvSpPr>
        <p:spPr>
          <a:xfrm rot="0">
            <a:off x="10994820" y="5911215"/>
            <a:ext cx="4953000" cy="1861185"/>
          </a:xfrm>
          <a:prstGeom prst="rect">
            <a:avLst/>
          </a:prstGeom>
        </p:spPr>
        <p:txBody>
          <a:bodyPr anchor="t" rtlCol="false" tIns="0" lIns="0" bIns="0" rIns="0">
            <a:spAutoFit/>
          </a:bodyPr>
          <a:lstStyle/>
          <a:p>
            <a:pPr algn="just" marL="453390" indent="-226695" lvl="1">
              <a:lnSpc>
                <a:spcPts val="2940"/>
              </a:lnSpc>
              <a:buFont typeface="Arial"/>
              <a:buChar char="•"/>
            </a:pPr>
            <a:r>
              <a:rPr lang="en-US" sz="2100">
                <a:solidFill>
                  <a:srgbClr val="FFFFFF"/>
                </a:solidFill>
                <a:latin typeface="Poppins"/>
                <a:ea typeface="Poppins"/>
                <a:cs typeface="Poppins"/>
                <a:sym typeface="Poppins"/>
              </a:rPr>
              <a:t>Hạn chế kỹ năng thực hành, giảm cơ hội việc làm và thăng tiến.</a:t>
            </a:r>
          </a:p>
          <a:p>
            <a:pPr algn="just" marL="453390" indent="-226695" lvl="1">
              <a:lnSpc>
                <a:spcPts val="2940"/>
              </a:lnSpc>
              <a:spcBef>
                <a:spcPct val="0"/>
              </a:spcBef>
              <a:buFont typeface="Arial"/>
              <a:buChar char="•"/>
            </a:pPr>
            <a:r>
              <a:rPr lang="en-US" sz="2100">
                <a:solidFill>
                  <a:srgbClr val="FFFFFF"/>
                </a:solidFill>
                <a:latin typeface="Poppins"/>
                <a:ea typeface="Poppins"/>
                <a:cs typeface="Poppins"/>
                <a:sym typeface="Poppins"/>
              </a:rPr>
              <a:t>Doanh nghiệp bỏ lỡ cơ hội tối ưu hạ tầng, lãng phí ngân sách và tăng rủi ro vận hành.</a:t>
            </a:r>
          </a:p>
        </p:txBody>
      </p:sp>
      <p:sp>
        <p:nvSpPr>
          <p:cNvPr name="TextBox 18" id="18"/>
          <p:cNvSpPr txBox="true"/>
          <p:nvPr/>
        </p:nvSpPr>
        <p:spPr>
          <a:xfrm rot="0">
            <a:off x="1531178" y="5311140"/>
            <a:ext cx="4457700" cy="352425"/>
          </a:xfrm>
          <a:prstGeom prst="rect">
            <a:avLst/>
          </a:prstGeom>
        </p:spPr>
        <p:txBody>
          <a:bodyPr anchor="t" rtlCol="false" tIns="0" lIns="0" bIns="0" rIns="0">
            <a:spAutoFit/>
          </a:bodyPr>
          <a:lstStyle/>
          <a:p>
            <a:pPr algn="ctr">
              <a:lnSpc>
                <a:spcPts val="2759"/>
              </a:lnSpc>
            </a:pPr>
            <a:r>
              <a:rPr lang="en-US" b="true" sz="2299">
                <a:solidFill>
                  <a:srgbClr val="00FFFF"/>
                </a:solidFill>
                <a:latin typeface="Poppins Bold"/>
                <a:ea typeface="Poppins Bold"/>
                <a:cs typeface="Poppins Bold"/>
                <a:sym typeface="Poppins Bold"/>
              </a:rPr>
              <a:t>PAIN POINTS</a:t>
            </a:r>
          </a:p>
        </p:txBody>
      </p:sp>
      <p:sp>
        <p:nvSpPr>
          <p:cNvPr name="TextBox 19" id="19"/>
          <p:cNvSpPr txBox="true"/>
          <p:nvPr/>
        </p:nvSpPr>
        <p:spPr>
          <a:xfrm rot="0">
            <a:off x="6041820" y="5311140"/>
            <a:ext cx="4953000" cy="352425"/>
          </a:xfrm>
          <a:prstGeom prst="rect">
            <a:avLst/>
          </a:prstGeom>
        </p:spPr>
        <p:txBody>
          <a:bodyPr anchor="t" rtlCol="false" tIns="0" lIns="0" bIns="0" rIns="0">
            <a:spAutoFit/>
          </a:bodyPr>
          <a:lstStyle/>
          <a:p>
            <a:pPr algn="ctr">
              <a:lnSpc>
                <a:spcPts val="2759"/>
              </a:lnSpc>
            </a:pPr>
            <a:r>
              <a:rPr lang="en-US" b="true" sz="2299">
                <a:solidFill>
                  <a:srgbClr val="00FFFF"/>
                </a:solidFill>
                <a:latin typeface="Poppins Bold"/>
                <a:ea typeface="Poppins Bold"/>
                <a:cs typeface="Poppins Bold"/>
                <a:sym typeface="Poppins Bold"/>
              </a:rPr>
              <a:t>STAKEHOLDERS AFFECTED</a:t>
            </a:r>
          </a:p>
        </p:txBody>
      </p:sp>
      <p:sp>
        <p:nvSpPr>
          <p:cNvPr name="TextBox 20" id="20"/>
          <p:cNvSpPr txBox="true"/>
          <p:nvPr/>
        </p:nvSpPr>
        <p:spPr>
          <a:xfrm rot="0">
            <a:off x="10994820" y="5311140"/>
            <a:ext cx="4953000" cy="352425"/>
          </a:xfrm>
          <a:prstGeom prst="rect">
            <a:avLst/>
          </a:prstGeom>
        </p:spPr>
        <p:txBody>
          <a:bodyPr anchor="t" rtlCol="false" tIns="0" lIns="0" bIns="0" rIns="0">
            <a:spAutoFit/>
          </a:bodyPr>
          <a:lstStyle/>
          <a:p>
            <a:pPr algn="ctr">
              <a:lnSpc>
                <a:spcPts val="2759"/>
              </a:lnSpc>
            </a:pPr>
            <a:r>
              <a:rPr lang="en-US" b="true" sz="2299">
                <a:solidFill>
                  <a:srgbClr val="00FFFF"/>
                </a:solidFill>
                <a:latin typeface="Poppins Bold"/>
                <a:ea typeface="Poppins Bold"/>
                <a:cs typeface="Poppins Bold"/>
                <a:sym typeface="Poppins Bold"/>
              </a:rPr>
              <a:t>CONSEQUENCES OF INACTION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860">
                <a:alpha val="100000"/>
              </a:srgbClr>
            </a:gs>
            <a:gs pos="100000">
              <a:srgbClr val="019CD6">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15513352" y="667880"/>
            <a:ext cx="1919429" cy="566532"/>
            <a:chOff x="0" y="0"/>
            <a:chExt cx="505529" cy="149210"/>
          </a:xfrm>
        </p:grpSpPr>
        <p:sp>
          <p:nvSpPr>
            <p:cNvPr name="Freeform 3" id="3"/>
            <p:cNvSpPr/>
            <p:nvPr/>
          </p:nvSpPr>
          <p:spPr>
            <a:xfrm flipH="false" flipV="false" rot="0">
              <a:off x="0" y="0"/>
              <a:ext cx="505529" cy="149210"/>
            </a:xfrm>
            <a:custGeom>
              <a:avLst/>
              <a:gdLst/>
              <a:ahLst/>
              <a:cxnLst/>
              <a:rect r="r" b="b" t="t" l="l"/>
              <a:pathLst>
                <a:path h="149210" w="505529">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FFFF"/>
            </a:solidFill>
          </p:spPr>
        </p:sp>
        <p:sp>
          <p:nvSpPr>
            <p:cNvPr name="TextBox 4" id="4"/>
            <p:cNvSpPr txBox="true"/>
            <p:nvPr/>
          </p:nvSpPr>
          <p:spPr>
            <a:xfrm>
              <a:off x="0" y="-57150"/>
              <a:ext cx="505529" cy="20636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596344" y="2163733"/>
            <a:ext cx="10725909" cy="10530893"/>
          </a:xfrm>
          <a:custGeom>
            <a:avLst/>
            <a:gdLst/>
            <a:ahLst/>
            <a:cxnLst/>
            <a:rect r="r" b="b" t="t" l="l"/>
            <a:pathLst>
              <a:path h="10530893" w="10725909">
                <a:moveTo>
                  <a:pt x="0" y="0"/>
                </a:moveTo>
                <a:lnTo>
                  <a:pt x="10725909" y="0"/>
                </a:lnTo>
                <a:lnTo>
                  <a:pt x="10725909" y="10530892"/>
                </a:lnTo>
                <a:lnTo>
                  <a:pt x="0" y="105308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618388" y="2937776"/>
            <a:ext cx="8760145" cy="8760145"/>
            <a:chOff x="0" y="0"/>
            <a:chExt cx="812800" cy="812800"/>
          </a:xfrm>
        </p:grpSpPr>
        <p:sp>
          <p:nvSpPr>
            <p:cNvPr name="Freeform 7" id="7"/>
            <p:cNvSpPr/>
            <p:nvPr/>
          </p:nvSpPr>
          <p:spPr>
            <a:xfrm flipH="true" flipV="false" rot="0">
              <a:off x="0" y="0"/>
              <a:ext cx="812800" cy="812800"/>
            </a:xfrm>
            <a:custGeom>
              <a:avLst/>
              <a:gdLst/>
              <a:ahLst/>
              <a:cxnLst/>
              <a:rect r="r" b="b" t="t" l="l"/>
              <a:pathLst>
                <a:path h="812800" w="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close/>
                </a:path>
              </a:pathLst>
            </a:custGeom>
            <a:blipFill>
              <a:blip r:embed="rId4"/>
              <a:stretch>
                <a:fillRect l="-13624" t="0" r="-31040" b="0"/>
              </a:stretch>
            </a:blipFill>
          </p:spPr>
        </p:sp>
      </p:grpSp>
      <p:sp>
        <p:nvSpPr>
          <p:cNvPr name="Freeform 8" id="8"/>
          <p:cNvSpPr/>
          <p:nvPr/>
        </p:nvSpPr>
        <p:spPr>
          <a:xfrm flipH="true" flipV="false" rot="0">
            <a:off x="-1841395" y="8048208"/>
            <a:ext cx="10011099" cy="1474362"/>
          </a:xfrm>
          <a:custGeom>
            <a:avLst/>
            <a:gdLst/>
            <a:ahLst/>
            <a:cxnLst/>
            <a:rect r="r" b="b" t="t" l="l"/>
            <a:pathLst>
              <a:path h="1474362" w="10011099">
                <a:moveTo>
                  <a:pt x="10011100" y="0"/>
                </a:moveTo>
                <a:lnTo>
                  <a:pt x="0" y="0"/>
                </a:lnTo>
                <a:lnTo>
                  <a:pt x="0" y="1474362"/>
                </a:lnTo>
                <a:lnTo>
                  <a:pt x="10011100" y="1474362"/>
                </a:lnTo>
                <a:lnTo>
                  <a:pt x="1001110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p:nvPr/>
        </p:nvGrpSpPr>
        <p:grpSpPr>
          <a:xfrm rot="0">
            <a:off x="7468702" y="9267825"/>
            <a:ext cx="132088" cy="13208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FFFF"/>
            </a:soli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2871"/>
                </a:lnSpc>
              </a:pPr>
            </a:p>
          </p:txBody>
        </p:sp>
      </p:grpSp>
      <p:grpSp>
        <p:nvGrpSpPr>
          <p:cNvPr name="Group 12" id="12"/>
          <p:cNvGrpSpPr/>
          <p:nvPr/>
        </p:nvGrpSpPr>
        <p:grpSpPr>
          <a:xfrm rot="0">
            <a:off x="7999517" y="9427951"/>
            <a:ext cx="132088" cy="13208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FFFF"/>
            </a:solidFill>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a:lnSpc>
                  <a:spcPts val="2871"/>
                </a:lnSpc>
              </a:pPr>
            </a:p>
          </p:txBody>
        </p:sp>
      </p:grpSp>
      <p:sp>
        <p:nvSpPr>
          <p:cNvPr name="TextBox 15" id="15"/>
          <p:cNvSpPr txBox="true"/>
          <p:nvPr/>
        </p:nvSpPr>
        <p:spPr>
          <a:xfrm rot="0">
            <a:off x="4624599" y="731452"/>
            <a:ext cx="1662550" cy="36699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Poppins"/>
                <a:ea typeface="Poppins"/>
                <a:cs typeface="Poppins"/>
                <a:sym typeface="Poppins"/>
              </a:rPr>
              <a:t>Home</a:t>
            </a:r>
          </a:p>
        </p:txBody>
      </p:sp>
      <p:sp>
        <p:nvSpPr>
          <p:cNvPr name="TextBox 16" id="16"/>
          <p:cNvSpPr txBox="true"/>
          <p:nvPr/>
        </p:nvSpPr>
        <p:spPr>
          <a:xfrm rot="0">
            <a:off x="6888721" y="733665"/>
            <a:ext cx="1907082" cy="36699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Poppins"/>
                <a:ea typeface="Poppins"/>
                <a:cs typeface="Poppins"/>
                <a:sym typeface="Poppins"/>
              </a:rPr>
              <a:t>About</a:t>
            </a:r>
          </a:p>
        </p:txBody>
      </p:sp>
      <p:sp>
        <p:nvSpPr>
          <p:cNvPr name="TextBox 17" id="17"/>
          <p:cNvSpPr txBox="true"/>
          <p:nvPr/>
        </p:nvSpPr>
        <p:spPr>
          <a:xfrm rot="0">
            <a:off x="9596344" y="733665"/>
            <a:ext cx="1589190" cy="366996"/>
          </a:xfrm>
          <a:prstGeom prst="rect">
            <a:avLst/>
          </a:prstGeom>
        </p:spPr>
        <p:txBody>
          <a:bodyPr anchor="t" rtlCol="false" tIns="0" lIns="0" bIns="0" rIns="0">
            <a:spAutoFit/>
          </a:bodyPr>
          <a:lstStyle/>
          <a:p>
            <a:pPr algn="ctr" marL="0" indent="0" lvl="0">
              <a:lnSpc>
                <a:spcPts val="2871"/>
              </a:lnSpc>
              <a:spcBef>
                <a:spcPct val="0"/>
              </a:spcBef>
            </a:pPr>
            <a:r>
              <a:rPr lang="en-US" b="true" sz="2051" spc="4">
                <a:solidFill>
                  <a:srgbClr val="FFFFFF"/>
                </a:solidFill>
                <a:latin typeface="Poppins Bold"/>
                <a:ea typeface="Poppins Bold"/>
                <a:cs typeface="Poppins Bold"/>
                <a:sym typeface="Poppins Bold"/>
              </a:rPr>
              <a:t>Content</a:t>
            </a:r>
          </a:p>
        </p:txBody>
      </p:sp>
      <p:sp>
        <p:nvSpPr>
          <p:cNvPr name="TextBox 18" id="18"/>
          <p:cNvSpPr txBox="true"/>
          <p:nvPr/>
        </p:nvSpPr>
        <p:spPr>
          <a:xfrm rot="0">
            <a:off x="11529929" y="731452"/>
            <a:ext cx="2224975" cy="36699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Poppins"/>
                <a:ea typeface="Poppins"/>
                <a:cs typeface="Poppins"/>
                <a:sym typeface="Poppins"/>
              </a:rPr>
              <a:t>Others</a:t>
            </a:r>
          </a:p>
        </p:txBody>
      </p:sp>
      <p:sp>
        <p:nvSpPr>
          <p:cNvPr name="TextBox 19" id="19"/>
          <p:cNvSpPr txBox="true"/>
          <p:nvPr/>
        </p:nvSpPr>
        <p:spPr>
          <a:xfrm rot="0">
            <a:off x="15762422" y="735562"/>
            <a:ext cx="1421291" cy="358775"/>
          </a:xfrm>
          <a:prstGeom prst="rect">
            <a:avLst/>
          </a:prstGeom>
        </p:spPr>
        <p:txBody>
          <a:bodyPr anchor="t" rtlCol="false" tIns="0" lIns="0" bIns="0" rIns="0">
            <a:spAutoFit/>
          </a:bodyPr>
          <a:lstStyle/>
          <a:p>
            <a:pPr algn="ctr">
              <a:lnSpc>
                <a:spcPts val="2799"/>
              </a:lnSpc>
              <a:spcBef>
                <a:spcPct val="0"/>
              </a:spcBef>
            </a:pPr>
            <a:r>
              <a:rPr lang="en-US" b="true" sz="1999" spc="3">
                <a:solidFill>
                  <a:srgbClr val="004286"/>
                </a:solidFill>
                <a:latin typeface="Poppins Bold"/>
                <a:ea typeface="Poppins Bold"/>
                <a:cs typeface="Poppins Bold"/>
                <a:sym typeface="Poppins Bold"/>
              </a:rPr>
              <a:t>Page 06</a:t>
            </a:r>
          </a:p>
        </p:txBody>
      </p:sp>
      <p:sp>
        <p:nvSpPr>
          <p:cNvPr name="TextBox 20" id="20"/>
          <p:cNvSpPr txBox="true"/>
          <p:nvPr/>
        </p:nvSpPr>
        <p:spPr>
          <a:xfrm rot="0">
            <a:off x="855218" y="552992"/>
            <a:ext cx="1761862" cy="391640"/>
          </a:xfrm>
          <a:prstGeom prst="rect">
            <a:avLst/>
          </a:prstGeom>
        </p:spPr>
        <p:txBody>
          <a:bodyPr anchor="t" rtlCol="false" tIns="0" lIns="0" bIns="0" rIns="0">
            <a:spAutoFit/>
          </a:bodyPr>
          <a:lstStyle/>
          <a:p>
            <a:pPr algn="l" marL="0" indent="0" lvl="0">
              <a:lnSpc>
                <a:spcPts val="3088"/>
              </a:lnSpc>
              <a:spcBef>
                <a:spcPct val="0"/>
              </a:spcBef>
            </a:pPr>
            <a:r>
              <a:rPr lang="en-US" b="true" sz="2206" spc="4">
                <a:solidFill>
                  <a:srgbClr val="FFFFFF"/>
                </a:solidFill>
                <a:latin typeface="Poppins Heavy"/>
                <a:ea typeface="Poppins Heavy"/>
                <a:cs typeface="Poppins Heavy"/>
                <a:sym typeface="Poppins Heavy"/>
              </a:rPr>
              <a:t>Thynk</a:t>
            </a:r>
          </a:p>
        </p:txBody>
      </p:sp>
      <p:sp>
        <p:nvSpPr>
          <p:cNvPr name="TextBox 21" id="21"/>
          <p:cNvSpPr txBox="true"/>
          <p:nvPr/>
        </p:nvSpPr>
        <p:spPr>
          <a:xfrm rot="0">
            <a:off x="855218" y="874053"/>
            <a:ext cx="1761862" cy="391640"/>
          </a:xfrm>
          <a:prstGeom prst="rect">
            <a:avLst/>
          </a:prstGeom>
        </p:spPr>
        <p:txBody>
          <a:bodyPr anchor="t" rtlCol="false" tIns="0" lIns="0" bIns="0" rIns="0">
            <a:spAutoFit/>
          </a:bodyPr>
          <a:lstStyle/>
          <a:p>
            <a:pPr algn="l" marL="0" indent="0" lvl="0">
              <a:lnSpc>
                <a:spcPts val="3088"/>
              </a:lnSpc>
              <a:spcBef>
                <a:spcPct val="0"/>
              </a:spcBef>
            </a:pPr>
            <a:r>
              <a:rPr lang="en-US" sz="2206" spc="4">
                <a:solidFill>
                  <a:srgbClr val="FFFFFF"/>
                </a:solidFill>
                <a:latin typeface="Poppins"/>
                <a:ea typeface="Poppins"/>
                <a:cs typeface="Poppins"/>
                <a:sym typeface="Poppins"/>
              </a:rPr>
              <a:t>Unlimited.</a:t>
            </a:r>
          </a:p>
        </p:txBody>
      </p:sp>
      <p:sp>
        <p:nvSpPr>
          <p:cNvPr name="TextBox 22" id="22"/>
          <p:cNvSpPr txBox="true"/>
          <p:nvPr/>
        </p:nvSpPr>
        <p:spPr>
          <a:xfrm rot="0">
            <a:off x="1447619" y="2642501"/>
            <a:ext cx="7533179" cy="2066925"/>
          </a:xfrm>
          <a:prstGeom prst="rect">
            <a:avLst/>
          </a:prstGeom>
        </p:spPr>
        <p:txBody>
          <a:bodyPr anchor="t" rtlCol="false" tIns="0" lIns="0" bIns="0" rIns="0">
            <a:spAutoFit/>
          </a:bodyPr>
          <a:lstStyle/>
          <a:p>
            <a:pPr algn="l">
              <a:lnSpc>
                <a:spcPts val="14279"/>
              </a:lnSpc>
            </a:pPr>
            <a:r>
              <a:rPr lang="en-US" sz="11899" b="true">
                <a:solidFill>
                  <a:srgbClr val="FFFFFF"/>
                </a:solidFill>
                <a:latin typeface="Neo Sans Bold"/>
                <a:ea typeface="Neo Sans Bold"/>
                <a:cs typeface="Neo Sans Bold"/>
                <a:sym typeface="Neo Sans Bold"/>
              </a:rPr>
              <a:t>SOLUTION </a:t>
            </a:r>
          </a:p>
        </p:txBody>
      </p:sp>
      <p:sp>
        <p:nvSpPr>
          <p:cNvPr name="TextBox 23" id="23"/>
          <p:cNvSpPr txBox="true"/>
          <p:nvPr/>
        </p:nvSpPr>
        <p:spPr>
          <a:xfrm rot="0">
            <a:off x="1447619" y="4326281"/>
            <a:ext cx="8943319" cy="1637228"/>
          </a:xfrm>
          <a:prstGeom prst="rect">
            <a:avLst/>
          </a:prstGeom>
        </p:spPr>
        <p:txBody>
          <a:bodyPr anchor="t" rtlCol="false" tIns="0" lIns="0" bIns="0" rIns="0">
            <a:spAutoFit/>
          </a:bodyPr>
          <a:lstStyle/>
          <a:p>
            <a:pPr algn="l">
              <a:lnSpc>
                <a:spcPts val="11311"/>
              </a:lnSpc>
            </a:pPr>
            <a:r>
              <a:rPr lang="en-US" sz="9426" b="true">
                <a:solidFill>
                  <a:srgbClr val="00FFFF"/>
                </a:solidFill>
                <a:latin typeface="Neo Sans Bold"/>
                <a:ea typeface="Neo Sans Bold"/>
                <a:cs typeface="Neo Sans Bold"/>
                <a:sym typeface="Neo Sans Bold"/>
              </a:rPr>
              <a:t>ARCHITECTURE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833290" cy="1593725"/>
          </a:xfrm>
        </p:grpSpPr>
        <p:sp>
          <p:nvSpPr>
            <p:cNvPr name="Freeform 3" id="3"/>
            <p:cNvSpPr/>
            <p:nvPr/>
          </p:nvSpPr>
          <p:spPr>
            <a:xfrm flipH="false" flipV="false" rot="0">
              <a:off x="0" y="0"/>
              <a:ext cx="2833290" cy="1593725"/>
            </a:xfrm>
            <a:custGeom>
              <a:avLst/>
              <a:gdLst/>
              <a:ahLst/>
              <a:cxnLst/>
              <a:rect r="r" b="b" t="t" l="l"/>
              <a:pathLst>
                <a:path h="1593725" w="2833290">
                  <a:moveTo>
                    <a:pt x="0" y="0"/>
                  </a:moveTo>
                  <a:lnTo>
                    <a:pt x="2833290" y="0"/>
                  </a:lnTo>
                  <a:lnTo>
                    <a:pt x="2833290" y="1593725"/>
                  </a:lnTo>
                  <a:lnTo>
                    <a:pt x="0" y="1593725"/>
                  </a:lnTo>
                  <a:close/>
                </a:path>
              </a:pathLst>
            </a:custGeom>
            <a:blipFill>
              <a:blip r:embed="rId2"/>
              <a:stretch>
                <a:fillRect l="0" t="0" r="0" b="0"/>
              </a:stretch>
            </a:blipFill>
          </p:spPr>
        </p:sp>
      </p:grpSp>
      <p:grpSp>
        <p:nvGrpSpPr>
          <p:cNvPr name="Group 4" id="4"/>
          <p:cNvGrpSpPr/>
          <p:nvPr/>
        </p:nvGrpSpPr>
        <p:grpSpPr>
          <a:xfrm rot="0">
            <a:off x="0" y="-38100"/>
            <a:ext cx="18288000" cy="10325100"/>
            <a:chOff x="0" y="0"/>
            <a:chExt cx="4816593" cy="2719368"/>
          </a:xfrm>
        </p:grpSpPr>
        <p:sp>
          <p:nvSpPr>
            <p:cNvPr name="Freeform 5" id="5"/>
            <p:cNvSpPr/>
            <p:nvPr/>
          </p:nvSpPr>
          <p:spPr>
            <a:xfrm flipH="false" flipV="false" rot="0">
              <a:off x="0" y="0"/>
              <a:ext cx="4816592" cy="2719368"/>
            </a:xfrm>
            <a:custGeom>
              <a:avLst/>
              <a:gdLst/>
              <a:ahLst/>
              <a:cxnLst/>
              <a:rect r="r" b="b" t="t" l="l"/>
              <a:pathLst>
                <a:path h="2719368" w="4816592">
                  <a:moveTo>
                    <a:pt x="0" y="0"/>
                  </a:moveTo>
                  <a:lnTo>
                    <a:pt x="4816592" y="0"/>
                  </a:lnTo>
                  <a:lnTo>
                    <a:pt x="4816592" y="2719368"/>
                  </a:lnTo>
                  <a:lnTo>
                    <a:pt x="0" y="2719368"/>
                  </a:lnTo>
                  <a:close/>
                </a:path>
              </a:pathLst>
            </a:custGeom>
            <a:gradFill rotWithShape="true">
              <a:gsLst>
                <a:gs pos="0">
                  <a:srgbClr val="00E0FF">
                    <a:alpha val="55000"/>
                  </a:srgbClr>
                </a:gs>
                <a:gs pos="100000">
                  <a:srgbClr val="1E53A0">
                    <a:alpha val="55000"/>
                  </a:srgbClr>
                </a:gs>
              </a:gsLst>
              <a:path path="circle">
                <a:fillToRect l="50000" r="50000" t="50000" b="50000"/>
              </a:path>
            </a:gradFill>
          </p:spPr>
        </p:sp>
        <p:sp>
          <p:nvSpPr>
            <p:cNvPr name="TextBox 6" id="6"/>
            <p:cNvSpPr txBox="true"/>
            <p:nvPr/>
          </p:nvSpPr>
          <p:spPr>
            <a:xfrm>
              <a:off x="0" y="-66675"/>
              <a:ext cx="4816593" cy="2786043"/>
            </a:xfrm>
            <a:prstGeom prst="rect">
              <a:avLst/>
            </a:prstGeom>
          </p:spPr>
          <p:txBody>
            <a:bodyPr anchor="ctr" rtlCol="false" tIns="50800" lIns="50800" bIns="50800" rIns="50800"/>
            <a:lstStyle/>
            <a:p>
              <a:pPr algn="ctr">
                <a:lnSpc>
                  <a:spcPts val="3392"/>
                </a:lnSpc>
              </a:pPr>
            </a:p>
          </p:txBody>
        </p:sp>
      </p:grpSp>
      <p:grpSp>
        <p:nvGrpSpPr>
          <p:cNvPr name="Group 7" id="7"/>
          <p:cNvGrpSpPr/>
          <p:nvPr/>
        </p:nvGrpSpPr>
        <p:grpSpPr>
          <a:xfrm rot="0">
            <a:off x="6445378" y="9070861"/>
            <a:ext cx="132088" cy="13208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FFFF"/>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2871"/>
                </a:lnSpc>
              </a:pPr>
            </a:p>
          </p:txBody>
        </p:sp>
      </p:grpSp>
      <p:grpSp>
        <p:nvGrpSpPr>
          <p:cNvPr name="Group 10" id="10"/>
          <p:cNvGrpSpPr/>
          <p:nvPr/>
        </p:nvGrpSpPr>
        <p:grpSpPr>
          <a:xfrm rot="0">
            <a:off x="6976192" y="9230987"/>
            <a:ext cx="132088" cy="13208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FFFF"/>
            </a:solidFill>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2871"/>
                </a:lnSpc>
              </a:pPr>
            </a:p>
          </p:txBody>
        </p:sp>
      </p:grpSp>
      <p:grpSp>
        <p:nvGrpSpPr>
          <p:cNvPr name="Group 13" id="13"/>
          <p:cNvGrpSpPr/>
          <p:nvPr/>
        </p:nvGrpSpPr>
        <p:grpSpPr>
          <a:xfrm rot="0">
            <a:off x="14117686" y="2391514"/>
            <a:ext cx="132088" cy="13208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FFFF"/>
            </a:solidFill>
          </p:spPr>
        </p:sp>
        <p:sp>
          <p:nvSpPr>
            <p:cNvPr name="TextBox 15" id="15"/>
            <p:cNvSpPr txBox="true"/>
            <p:nvPr/>
          </p:nvSpPr>
          <p:spPr>
            <a:xfrm>
              <a:off x="76200" y="19050"/>
              <a:ext cx="660400" cy="717550"/>
            </a:xfrm>
            <a:prstGeom prst="rect">
              <a:avLst/>
            </a:prstGeom>
          </p:spPr>
          <p:txBody>
            <a:bodyPr anchor="ctr" rtlCol="false" tIns="50800" lIns="50800" bIns="50800" rIns="50800"/>
            <a:lstStyle/>
            <a:p>
              <a:pPr algn="ctr">
                <a:lnSpc>
                  <a:spcPts val="2871"/>
                </a:lnSpc>
              </a:pPr>
            </a:p>
          </p:txBody>
        </p:sp>
      </p:grpSp>
      <p:grpSp>
        <p:nvGrpSpPr>
          <p:cNvPr name="Group 16" id="16"/>
          <p:cNvGrpSpPr/>
          <p:nvPr/>
        </p:nvGrpSpPr>
        <p:grpSpPr>
          <a:xfrm rot="0">
            <a:off x="14666464" y="2552057"/>
            <a:ext cx="132088" cy="13208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FFFF"/>
            </a:solidFill>
          </p:spPr>
        </p:sp>
        <p:sp>
          <p:nvSpPr>
            <p:cNvPr name="TextBox 18" id="18"/>
            <p:cNvSpPr txBox="true"/>
            <p:nvPr/>
          </p:nvSpPr>
          <p:spPr>
            <a:xfrm>
              <a:off x="76200" y="19050"/>
              <a:ext cx="660400" cy="717550"/>
            </a:xfrm>
            <a:prstGeom prst="rect">
              <a:avLst/>
            </a:prstGeom>
          </p:spPr>
          <p:txBody>
            <a:bodyPr anchor="ctr" rtlCol="false" tIns="50800" lIns="50800" bIns="50800" rIns="50800"/>
            <a:lstStyle/>
            <a:p>
              <a:pPr algn="ctr">
                <a:lnSpc>
                  <a:spcPts val="2871"/>
                </a:lnSpc>
              </a:pPr>
            </a:p>
          </p:txBody>
        </p:sp>
      </p:grpSp>
      <p:grpSp>
        <p:nvGrpSpPr>
          <p:cNvPr name="Group 19" id="19"/>
          <p:cNvGrpSpPr/>
          <p:nvPr/>
        </p:nvGrpSpPr>
        <p:grpSpPr>
          <a:xfrm rot="0">
            <a:off x="15513352" y="667880"/>
            <a:ext cx="1919429" cy="566532"/>
            <a:chOff x="0" y="0"/>
            <a:chExt cx="505529" cy="149210"/>
          </a:xfrm>
        </p:grpSpPr>
        <p:sp>
          <p:nvSpPr>
            <p:cNvPr name="Freeform 20" id="20"/>
            <p:cNvSpPr/>
            <p:nvPr/>
          </p:nvSpPr>
          <p:spPr>
            <a:xfrm flipH="false" flipV="false" rot="0">
              <a:off x="0" y="0"/>
              <a:ext cx="505529" cy="149210"/>
            </a:xfrm>
            <a:custGeom>
              <a:avLst/>
              <a:gdLst/>
              <a:ahLst/>
              <a:cxnLst/>
              <a:rect r="r" b="b" t="t" l="l"/>
              <a:pathLst>
                <a:path h="149210" w="505529">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FFFF"/>
            </a:solidFill>
          </p:spPr>
        </p:sp>
        <p:sp>
          <p:nvSpPr>
            <p:cNvPr name="TextBox 21" id="21"/>
            <p:cNvSpPr txBox="true"/>
            <p:nvPr/>
          </p:nvSpPr>
          <p:spPr>
            <a:xfrm>
              <a:off x="0" y="-57150"/>
              <a:ext cx="505529" cy="206360"/>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0">
            <a:off x="0" y="365760"/>
            <a:ext cx="18288000" cy="9555480"/>
          </a:xfrm>
          <a:custGeom>
            <a:avLst/>
            <a:gdLst/>
            <a:ahLst/>
            <a:cxnLst/>
            <a:rect r="r" b="b" t="t" l="l"/>
            <a:pathLst>
              <a:path h="9555480" w="18288000">
                <a:moveTo>
                  <a:pt x="0" y="0"/>
                </a:moveTo>
                <a:lnTo>
                  <a:pt x="18288000" y="0"/>
                </a:lnTo>
                <a:lnTo>
                  <a:pt x="18288000" y="9555480"/>
                </a:lnTo>
                <a:lnTo>
                  <a:pt x="0" y="9555480"/>
                </a:lnTo>
                <a:lnTo>
                  <a:pt x="0" y="0"/>
                </a:lnTo>
                <a:close/>
              </a:path>
            </a:pathLst>
          </a:custGeom>
          <a:blipFill>
            <a:blip r:embed="rId3"/>
            <a:stretch>
              <a:fillRect l="0" t="0" r="0" b="0"/>
            </a:stretch>
          </a:blipFill>
        </p:spPr>
      </p:sp>
      <p:sp>
        <p:nvSpPr>
          <p:cNvPr name="TextBox 23" id="23"/>
          <p:cNvSpPr txBox="true"/>
          <p:nvPr/>
        </p:nvSpPr>
        <p:spPr>
          <a:xfrm rot="0">
            <a:off x="15762422" y="735562"/>
            <a:ext cx="1421291" cy="358775"/>
          </a:xfrm>
          <a:prstGeom prst="rect">
            <a:avLst/>
          </a:prstGeom>
        </p:spPr>
        <p:txBody>
          <a:bodyPr anchor="t" rtlCol="false" tIns="0" lIns="0" bIns="0" rIns="0">
            <a:spAutoFit/>
          </a:bodyPr>
          <a:lstStyle/>
          <a:p>
            <a:pPr algn="ctr">
              <a:lnSpc>
                <a:spcPts val="2799"/>
              </a:lnSpc>
              <a:spcBef>
                <a:spcPct val="0"/>
              </a:spcBef>
            </a:pPr>
            <a:r>
              <a:rPr lang="en-US" b="true" sz="1999" spc="3">
                <a:solidFill>
                  <a:srgbClr val="004AAD"/>
                </a:solidFill>
                <a:latin typeface="Poppins Bold"/>
                <a:ea typeface="Poppins Bold"/>
                <a:cs typeface="Poppins Bold"/>
                <a:sym typeface="Poppins Bold"/>
              </a:rPr>
              <a:t>Page 07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860">
                <a:alpha val="100000"/>
              </a:srgbClr>
            </a:gs>
            <a:gs pos="100000">
              <a:srgbClr val="019CD6">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15513352" y="667880"/>
            <a:ext cx="1919429" cy="566532"/>
            <a:chOff x="0" y="0"/>
            <a:chExt cx="505529" cy="149210"/>
          </a:xfrm>
        </p:grpSpPr>
        <p:sp>
          <p:nvSpPr>
            <p:cNvPr name="Freeform 3" id="3"/>
            <p:cNvSpPr/>
            <p:nvPr/>
          </p:nvSpPr>
          <p:spPr>
            <a:xfrm flipH="false" flipV="false" rot="0">
              <a:off x="0" y="0"/>
              <a:ext cx="505529" cy="149210"/>
            </a:xfrm>
            <a:custGeom>
              <a:avLst/>
              <a:gdLst/>
              <a:ahLst/>
              <a:cxnLst/>
              <a:rect r="r" b="b" t="t" l="l"/>
              <a:pathLst>
                <a:path h="149210" w="505529">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FFFF"/>
            </a:solidFill>
          </p:spPr>
        </p:sp>
        <p:sp>
          <p:nvSpPr>
            <p:cNvPr name="TextBox 4" id="4"/>
            <p:cNvSpPr txBox="true"/>
            <p:nvPr/>
          </p:nvSpPr>
          <p:spPr>
            <a:xfrm>
              <a:off x="0" y="-57150"/>
              <a:ext cx="505529" cy="20636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3330615" y="7916720"/>
            <a:ext cx="6434625" cy="1064638"/>
          </a:xfrm>
          <a:custGeom>
            <a:avLst/>
            <a:gdLst/>
            <a:ahLst/>
            <a:cxnLst/>
            <a:rect r="r" b="b" t="t" l="l"/>
            <a:pathLst>
              <a:path h="1064638" w="6434625">
                <a:moveTo>
                  <a:pt x="0" y="0"/>
                </a:moveTo>
                <a:lnTo>
                  <a:pt x="6434625" y="0"/>
                </a:lnTo>
                <a:lnTo>
                  <a:pt x="6434625" y="1064638"/>
                </a:lnTo>
                <a:lnTo>
                  <a:pt x="0" y="10646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462220" y="7916720"/>
            <a:ext cx="6434625" cy="1064638"/>
          </a:xfrm>
          <a:custGeom>
            <a:avLst/>
            <a:gdLst/>
            <a:ahLst/>
            <a:cxnLst/>
            <a:rect r="r" b="b" t="t" l="l"/>
            <a:pathLst>
              <a:path h="1064638" w="6434625">
                <a:moveTo>
                  <a:pt x="0" y="0"/>
                </a:moveTo>
                <a:lnTo>
                  <a:pt x="6434625" y="0"/>
                </a:lnTo>
                <a:lnTo>
                  <a:pt x="6434625" y="1064638"/>
                </a:lnTo>
                <a:lnTo>
                  <a:pt x="0" y="10646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381414" y="2183021"/>
            <a:ext cx="6792774" cy="6669269"/>
          </a:xfrm>
          <a:custGeom>
            <a:avLst/>
            <a:gdLst/>
            <a:ahLst/>
            <a:cxnLst/>
            <a:rect r="r" b="b" t="t" l="l"/>
            <a:pathLst>
              <a:path h="6669269" w="6792774">
                <a:moveTo>
                  <a:pt x="0" y="0"/>
                </a:moveTo>
                <a:lnTo>
                  <a:pt x="6792773" y="0"/>
                </a:lnTo>
                <a:lnTo>
                  <a:pt x="6792773" y="6669269"/>
                </a:lnTo>
                <a:lnTo>
                  <a:pt x="0" y="66692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11028680" y="2683215"/>
            <a:ext cx="5547845" cy="554784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0" t="0" r="0" b="0"/>
              </a:stretch>
            </a:blipFill>
          </p:spPr>
        </p:sp>
      </p:grpSp>
      <p:sp>
        <p:nvSpPr>
          <p:cNvPr name="TextBox 10" id="10"/>
          <p:cNvSpPr txBox="true"/>
          <p:nvPr/>
        </p:nvSpPr>
        <p:spPr>
          <a:xfrm rot="0">
            <a:off x="4624599" y="731452"/>
            <a:ext cx="1662550" cy="36699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Poppins"/>
                <a:ea typeface="Poppins"/>
                <a:cs typeface="Poppins"/>
                <a:sym typeface="Poppins"/>
              </a:rPr>
              <a:t>Home</a:t>
            </a:r>
          </a:p>
        </p:txBody>
      </p:sp>
      <p:sp>
        <p:nvSpPr>
          <p:cNvPr name="TextBox 11" id="11"/>
          <p:cNvSpPr txBox="true"/>
          <p:nvPr/>
        </p:nvSpPr>
        <p:spPr>
          <a:xfrm rot="0">
            <a:off x="6888721" y="733665"/>
            <a:ext cx="1907082" cy="36699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Poppins"/>
                <a:ea typeface="Poppins"/>
                <a:cs typeface="Poppins"/>
                <a:sym typeface="Poppins"/>
              </a:rPr>
              <a:t>About</a:t>
            </a:r>
          </a:p>
        </p:txBody>
      </p:sp>
      <p:sp>
        <p:nvSpPr>
          <p:cNvPr name="TextBox 12" id="12"/>
          <p:cNvSpPr txBox="true"/>
          <p:nvPr/>
        </p:nvSpPr>
        <p:spPr>
          <a:xfrm rot="0">
            <a:off x="9596344" y="733665"/>
            <a:ext cx="1589190" cy="366996"/>
          </a:xfrm>
          <a:prstGeom prst="rect">
            <a:avLst/>
          </a:prstGeom>
        </p:spPr>
        <p:txBody>
          <a:bodyPr anchor="t" rtlCol="false" tIns="0" lIns="0" bIns="0" rIns="0">
            <a:spAutoFit/>
          </a:bodyPr>
          <a:lstStyle/>
          <a:p>
            <a:pPr algn="ctr" marL="0" indent="0" lvl="0">
              <a:lnSpc>
                <a:spcPts val="2871"/>
              </a:lnSpc>
              <a:spcBef>
                <a:spcPct val="0"/>
              </a:spcBef>
            </a:pPr>
            <a:r>
              <a:rPr lang="en-US" b="true" sz="2051" spc="4">
                <a:solidFill>
                  <a:srgbClr val="FFFFFF"/>
                </a:solidFill>
                <a:latin typeface="Poppins Bold"/>
                <a:ea typeface="Poppins Bold"/>
                <a:cs typeface="Poppins Bold"/>
                <a:sym typeface="Poppins Bold"/>
              </a:rPr>
              <a:t>Content</a:t>
            </a:r>
          </a:p>
        </p:txBody>
      </p:sp>
      <p:sp>
        <p:nvSpPr>
          <p:cNvPr name="TextBox 13" id="13"/>
          <p:cNvSpPr txBox="true"/>
          <p:nvPr/>
        </p:nvSpPr>
        <p:spPr>
          <a:xfrm rot="0">
            <a:off x="11529929" y="731452"/>
            <a:ext cx="2224975" cy="36699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Poppins"/>
                <a:ea typeface="Poppins"/>
                <a:cs typeface="Poppins"/>
                <a:sym typeface="Poppins"/>
              </a:rPr>
              <a:t>Others</a:t>
            </a:r>
          </a:p>
        </p:txBody>
      </p:sp>
      <p:sp>
        <p:nvSpPr>
          <p:cNvPr name="TextBox 14" id="14"/>
          <p:cNvSpPr txBox="true"/>
          <p:nvPr/>
        </p:nvSpPr>
        <p:spPr>
          <a:xfrm rot="0">
            <a:off x="15762422" y="735562"/>
            <a:ext cx="1421291" cy="358775"/>
          </a:xfrm>
          <a:prstGeom prst="rect">
            <a:avLst/>
          </a:prstGeom>
        </p:spPr>
        <p:txBody>
          <a:bodyPr anchor="t" rtlCol="false" tIns="0" lIns="0" bIns="0" rIns="0">
            <a:spAutoFit/>
          </a:bodyPr>
          <a:lstStyle/>
          <a:p>
            <a:pPr algn="ctr">
              <a:lnSpc>
                <a:spcPts val="2799"/>
              </a:lnSpc>
              <a:spcBef>
                <a:spcPct val="0"/>
              </a:spcBef>
            </a:pPr>
            <a:r>
              <a:rPr lang="en-US" b="true" sz="1999" spc="3">
                <a:solidFill>
                  <a:srgbClr val="004286"/>
                </a:solidFill>
                <a:latin typeface="Poppins Bold"/>
                <a:ea typeface="Poppins Bold"/>
                <a:cs typeface="Poppins Bold"/>
                <a:sym typeface="Poppins Bold"/>
              </a:rPr>
              <a:t>Page 08</a:t>
            </a:r>
          </a:p>
        </p:txBody>
      </p:sp>
      <p:sp>
        <p:nvSpPr>
          <p:cNvPr name="TextBox 15" id="15"/>
          <p:cNvSpPr txBox="true"/>
          <p:nvPr/>
        </p:nvSpPr>
        <p:spPr>
          <a:xfrm rot="0">
            <a:off x="855218" y="552992"/>
            <a:ext cx="1761862" cy="391640"/>
          </a:xfrm>
          <a:prstGeom prst="rect">
            <a:avLst/>
          </a:prstGeom>
        </p:spPr>
        <p:txBody>
          <a:bodyPr anchor="t" rtlCol="false" tIns="0" lIns="0" bIns="0" rIns="0">
            <a:spAutoFit/>
          </a:bodyPr>
          <a:lstStyle/>
          <a:p>
            <a:pPr algn="l" marL="0" indent="0" lvl="0">
              <a:lnSpc>
                <a:spcPts val="3088"/>
              </a:lnSpc>
              <a:spcBef>
                <a:spcPct val="0"/>
              </a:spcBef>
            </a:pPr>
            <a:r>
              <a:rPr lang="en-US" b="true" sz="2206" spc="4">
                <a:solidFill>
                  <a:srgbClr val="FFFFFF"/>
                </a:solidFill>
                <a:latin typeface="Poppins Heavy"/>
                <a:ea typeface="Poppins Heavy"/>
                <a:cs typeface="Poppins Heavy"/>
                <a:sym typeface="Poppins Heavy"/>
              </a:rPr>
              <a:t>Thynk</a:t>
            </a:r>
          </a:p>
        </p:txBody>
      </p:sp>
      <p:sp>
        <p:nvSpPr>
          <p:cNvPr name="TextBox 16" id="16"/>
          <p:cNvSpPr txBox="true"/>
          <p:nvPr/>
        </p:nvSpPr>
        <p:spPr>
          <a:xfrm rot="0">
            <a:off x="855218" y="874053"/>
            <a:ext cx="1761862" cy="391640"/>
          </a:xfrm>
          <a:prstGeom prst="rect">
            <a:avLst/>
          </a:prstGeom>
        </p:spPr>
        <p:txBody>
          <a:bodyPr anchor="t" rtlCol="false" tIns="0" lIns="0" bIns="0" rIns="0">
            <a:spAutoFit/>
          </a:bodyPr>
          <a:lstStyle/>
          <a:p>
            <a:pPr algn="l" marL="0" indent="0" lvl="0">
              <a:lnSpc>
                <a:spcPts val="3088"/>
              </a:lnSpc>
              <a:spcBef>
                <a:spcPct val="0"/>
              </a:spcBef>
            </a:pPr>
            <a:r>
              <a:rPr lang="en-US" sz="2206" spc="4">
                <a:solidFill>
                  <a:srgbClr val="FFFFFF"/>
                </a:solidFill>
                <a:latin typeface="Poppins"/>
                <a:ea typeface="Poppins"/>
                <a:cs typeface="Poppins"/>
                <a:sym typeface="Poppins"/>
              </a:rPr>
              <a:t>Unlimited.</a:t>
            </a:r>
          </a:p>
        </p:txBody>
      </p:sp>
      <p:sp>
        <p:nvSpPr>
          <p:cNvPr name="TextBox 17" id="17"/>
          <p:cNvSpPr txBox="true"/>
          <p:nvPr/>
        </p:nvSpPr>
        <p:spPr>
          <a:xfrm rot="0">
            <a:off x="1184320" y="2295295"/>
            <a:ext cx="8555916" cy="1724025"/>
          </a:xfrm>
          <a:prstGeom prst="rect">
            <a:avLst/>
          </a:prstGeom>
        </p:spPr>
        <p:txBody>
          <a:bodyPr anchor="t" rtlCol="false" tIns="0" lIns="0" bIns="0" rIns="0">
            <a:spAutoFit/>
          </a:bodyPr>
          <a:lstStyle/>
          <a:p>
            <a:pPr algn="l">
              <a:lnSpc>
                <a:spcPts val="11999"/>
              </a:lnSpc>
            </a:pPr>
            <a:r>
              <a:rPr lang="en-US" sz="9999" b="true">
                <a:solidFill>
                  <a:srgbClr val="00FFFF"/>
                </a:solidFill>
                <a:latin typeface="Neo Sans Bold"/>
                <a:ea typeface="Neo Sans Bold"/>
                <a:cs typeface="Neo Sans Bold"/>
                <a:sym typeface="Neo Sans Bold"/>
              </a:rPr>
              <a:t>AWS EC2</a:t>
            </a:r>
          </a:p>
        </p:txBody>
      </p:sp>
      <p:sp>
        <p:nvSpPr>
          <p:cNvPr name="TextBox 18" id="18"/>
          <p:cNvSpPr txBox="true"/>
          <p:nvPr/>
        </p:nvSpPr>
        <p:spPr>
          <a:xfrm rot="0">
            <a:off x="1184320" y="3912027"/>
            <a:ext cx="9585476" cy="1133475"/>
          </a:xfrm>
          <a:prstGeom prst="rect">
            <a:avLst/>
          </a:prstGeom>
        </p:spPr>
        <p:txBody>
          <a:bodyPr anchor="t" rtlCol="false" tIns="0" lIns="0" bIns="0" rIns="0">
            <a:spAutoFit/>
          </a:bodyPr>
          <a:lstStyle/>
          <a:p>
            <a:pPr algn="l">
              <a:lnSpc>
                <a:spcPts val="7800"/>
              </a:lnSpc>
            </a:pPr>
            <a:r>
              <a:rPr lang="en-US" sz="6500" b="true">
                <a:solidFill>
                  <a:srgbClr val="FFFFFF"/>
                </a:solidFill>
                <a:latin typeface="Neo Sans Bold"/>
                <a:ea typeface="Neo Sans Bold"/>
                <a:cs typeface="Neo Sans Bold"/>
                <a:sym typeface="Neo Sans Bold"/>
              </a:rPr>
              <a:t>APPLICATION BACKEND</a:t>
            </a:r>
          </a:p>
        </p:txBody>
      </p:sp>
      <p:sp>
        <p:nvSpPr>
          <p:cNvPr name="TextBox 19" id="19"/>
          <p:cNvSpPr txBox="true"/>
          <p:nvPr/>
        </p:nvSpPr>
        <p:spPr>
          <a:xfrm rot="0">
            <a:off x="1675117" y="6284258"/>
            <a:ext cx="7561513" cy="523876"/>
          </a:xfrm>
          <a:prstGeom prst="rect">
            <a:avLst/>
          </a:prstGeom>
        </p:spPr>
        <p:txBody>
          <a:bodyPr anchor="t" rtlCol="false" tIns="0" lIns="0" bIns="0" rIns="0">
            <a:spAutoFit/>
          </a:bodyPr>
          <a:lstStyle/>
          <a:p>
            <a:pPr algn="just" marL="0" indent="0" lvl="0">
              <a:lnSpc>
                <a:spcPts val="4199"/>
              </a:lnSpc>
              <a:spcBef>
                <a:spcPct val="0"/>
              </a:spcBef>
            </a:pPr>
            <a:r>
              <a:rPr lang="en-US" sz="2999">
                <a:solidFill>
                  <a:srgbClr val="FFFFFF"/>
                </a:solidFill>
                <a:latin typeface="Poppins"/>
                <a:ea typeface="Poppins"/>
                <a:cs typeface="Poppins"/>
                <a:sym typeface="Poppins"/>
              </a:rPr>
              <a:t>Tính linh hoạt cao trong xử lý ứng dụng.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860">
                <a:alpha val="100000"/>
              </a:srgbClr>
            </a:gs>
            <a:gs pos="100000">
              <a:srgbClr val="019CD6">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15513352" y="667880"/>
            <a:ext cx="1919429" cy="566532"/>
            <a:chOff x="0" y="0"/>
            <a:chExt cx="505529" cy="149210"/>
          </a:xfrm>
        </p:grpSpPr>
        <p:sp>
          <p:nvSpPr>
            <p:cNvPr name="Freeform 3" id="3"/>
            <p:cNvSpPr/>
            <p:nvPr/>
          </p:nvSpPr>
          <p:spPr>
            <a:xfrm flipH="false" flipV="false" rot="0">
              <a:off x="0" y="0"/>
              <a:ext cx="505529" cy="149210"/>
            </a:xfrm>
            <a:custGeom>
              <a:avLst/>
              <a:gdLst/>
              <a:ahLst/>
              <a:cxnLst/>
              <a:rect r="r" b="b" t="t" l="l"/>
              <a:pathLst>
                <a:path h="149210" w="505529">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FFFF"/>
            </a:solidFill>
          </p:spPr>
        </p:sp>
        <p:sp>
          <p:nvSpPr>
            <p:cNvPr name="TextBox 4" id="4"/>
            <p:cNvSpPr txBox="true"/>
            <p:nvPr/>
          </p:nvSpPr>
          <p:spPr>
            <a:xfrm>
              <a:off x="0" y="-57150"/>
              <a:ext cx="505529" cy="20636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3330615" y="7916720"/>
            <a:ext cx="6434625" cy="1064638"/>
          </a:xfrm>
          <a:custGeom>
            <a:avLst/>
            <a:gdLst/>
            <a:ahLst/>
            <a:cxnLst/>
            <a:rect r="r" b="b" t="t" l="l"/>
            <a:pathLst>
              <a:path h="1064638" w="6434625">
                <a:moveTo>
                  <a:pt x="0" y="0"/>
                </a:moveTo>
                <a:lnTo>
                  <a:pt x="6434625" y="0"/>
                </a:lnTo>
                <a:lnTo>
                  <a:pt x="6434625" y="1064638"/>
                </a:lnTo>
                <a:lnTo>
                  <a:pt x="0" y="10646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462220" y="7916720"/>
            <a:ext cx="6434625" cy="1064638"/>
          </a:xfrm>
          <a:custGeom>
            <a:avLst/>
            <a:gdLst/>
            <a:ahLst/>
            <a:cxnLst/>
            <a:rect r="r" b="b" t="t" l="l"/>
            <a:pathLst>
              <a:path h="1064638" w="6434625">
                <a:moveTo>
                  <a:pt x="0" y="0"/>
                </a:moveTo>
                <a:lnTo>
                  <a:pt x="6434625" y="0"/>
                </a:lnTo>
                <a:lnTo>
                  <a:pt x="6434625" y="1064638"/>
                </a:lnTo>
                <a:lnTo>
                  <a:pt x="0" y="10646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381414" y="2183021"/>
            <a:ext cx="6792774" cy="6669269"/>
          </a:xfrm>
          <a:custGeom>
            <a:avLst/>
            <a:gdLst/>
            <a:ahLst/>
            <a:cxnLst/>
            <a:rect r="r" b="b" t="t" l="l"/>
            <a:pathLst>
              <a:path h="6669269" w="6792774">
                <a:moveTo>
                  <a:pt x="0" y="0"/>
                </a:moveTo>
                <a:lnTo>
                  <a:pt x="6792773" y="0"/>
                </a:lnTo>
                <a:lnTo>
                  <a:pt x="6792773" y="6669269"/>
                </a:lnTo>
                <a:lnTo>
                  <a:pt x="0" y="66692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11028680" y="2683215"/>
            <a:ext cx="5547845" cy="554784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0" t="0" r="0" b="0"/>
              </a:stretch>
            </a:blipFill>
          </p:spPr>
        </p:sp>
      </p:grpSp>
      <p:sp>
        <p:nvSpPr>
          <p:cNvPr name="TextBox 10" id="10"/>
          <p:cNvSpPr txBox="true"/>
          <p:nvPr/>
        </p:nvSpPr>
        <p:spPr>
          <a:xfrm rot="0">
            <a:off x="4624599" y="731452"/>
            <a:ext cx="1662550" cy="36699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Poppins"/>
                <a:ea typeface="Poppins"/>
                <a:cs typeface="Poppins"/>
                <a:sym typeface="Poppins"/>
              </a:rPr>
              <a:t>Home</a:t>
            </a:r>
          </a:p>
        </p:txBody>
      </p:sp>
      <p:sp>
        <p:nvSpPr>
          <p:cNvPr name="TextBox 11" id="11"/>
          <p:cNvSpPr txBox="true"/>
          <p:nvPr/>
        </p:nvSpPr>
        <p:spPr>
          <a:xfrm rot="0">
            <a:off x="6888721" y="733665"/>
            <a:ext cx="1907082" cy="36699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Poppins"/>
                <a:ea typeface="Poppins"/>
                <a:cs typeface="Poppins"/>
                <a:sym typeface="Poppins"/>
              </a:rPr>
              <a:t>About</a:t>
            </a:r>
          </a:p>
        </p:txBody>
      </p:sp>
      <p:sp>
        <p:nvSpPr>
          <p:cNvPr name="TextBox 12" id="12"/>
          <p:cNvSpPr txBox="true"/>
          <p:nvPr/>
        </p:nvSpPr>
        <p:spPr>
          <a:xfrm rot="0">
            <a:off x="9596344" y="733665"/>
            <a:ext cx="1589190" cy="366996"/>
          </a:xfrm>
          <a:prstGeom prst="rect">
            <a:avLst/>
          </a:prstGeom>
        </p:spPr>
        <p:txBody>
          <a:bodyPr anchor="t" rtlCol="false" tIns="0" lIns="0" bIns="0" rIns="0">
            <a:spAutoFit/>
          </a:bodyPr>
          <a:lstStyle/>
          <a:p>
            <a:pPr algn="ctr" marL="0" indent="0" lvl="0">
              <a:lnSpc>
                <a:spcPts val="2871"/>
              </a:lnSpc>
              <a:spcBef>
                <a:spcPct val="0"/>
              </a:spcBef>
            </a:pPr>
            <a:r>
              <a:rPr lang="en-US" b="true" sz="2051" spc="4">
                <a:solidFill>
                  <a:srgbClr val="FFFFFF"/>
                </a:solidFill>
                <a:latin typeface="Poppins Bold"/>
                <a:ea typeface="Poppins Bold"/>
                <a:cs typeface="Poppins Bold"/>
                <a:sym typeface="Poppins Bold"/>
              </a:rPr>
              <a:t>Content</a:t>
            </a:r>
          </a:p>
        </p:txBody>
      </p:sp>
      <p:sp>
        <p:nvSpPr>
          <p:cNvPr name="TextBox 13" id="13"/>
          <p:cNvSpPr txBox="true"/>
          <p:nvPr/>
        </p:nvSpPr>
        <p:spPr>
          <a:xfrm rot="0">
            <a:off x="11529929" y="731452"/>
            <a:ext cx="2224975" cy="36699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Poppins"/>
                <a:ea typeface="Poppins"/>
                <a:cs typeface="Poppins"/>
                <a:sym typeface="Poppins"/>
              </a:rPr>
              <a:t>Others</a:t>
            </a:r>
          </a:p>
        </p:txBody>
      </p:sp>
      <p:sp>
        <p:nvSpPr>
          <p:cNvPr name="TextBox 14" id="14"/>
          <p:cNvSpPr txBox="true"/>
          <p:nvPr/>
        </p:nvSpPr>
        <p:spPr>
          <a:xfrm rot="0">
            <a:off x="15762422" y="735562"/>
            <a:ext cx="1421291" cy="358775"/>
          </a:xfrm>
          <a:prstGeom prst="rect">
            <a:avLst/>
          </a:prstGeom>
        </p:spPr>
        <p:txBody>
          <a:bodyPr anchor="t" rtlCol="false" tIns="0" lIns="0" bIns="0" rIns="0">
            <a:spAutoFit/>
          </a:bodyPr>
          <a:lstStyle/>
          <a:p>
            <a:pPr algn="ctr">
              <a:lnSpc>
                <a:spcPts val="2799"/>
              </a:lnSpc>
              <a:spcBef>
                <a:spcPct val="0"/>
              </a:spcBef>
            </a:pPr>
            <a:r>
              <a:rPr lang="en-US" b="true" sz="1999" spc="3">
                <a:solidFill>
                  <a:srgbClr val="004286"/>
                </a:solidFill>
                <a:latin typeface="Poppins Bold"/>
                <a:ea typeface="Poppins Bold"/>
                <a:cs typeface="Poppins Bold"/>
                <a:sym typeface="Poppins Bold"/>
              </a:rPr>
              <a:t>Page 09</a:t>
            </a:r>
          </a:p>
        </p:txBody>
      </p:sp>
      <p:sp>
        <p:nvSpPr>
          <p:cNvPr name="TextBox 15" id="15"/>
          <p:cNvSpPr txBox="true"/>
          <p:nvPr/>
        </p:nvSpPr>
        <p:spPr>
          <a:xfrm rot="0">
            <a:off x="855218" y="552992"/>
            <a:ext cx="1761862" cy="391640"/>
          </a:xfrm>
          <a:prstGeom prst="rect">
            <a:avLst/>
          </a:prstGeom>
        </p:spPr>
        <p:txBody>
          <a:bodyPr anchor="t" rtlCol="false" tIns="0" lIns="0" bIns="0" rIns="0">
            <a:spAutoFit/>
          </a:bodyPr>
          <a:lstStyle/>
          <a:p>
            <a:pPr algn="l" marL="0" indent="0" lvl="0">
              <a:lnSpc>
                <a:spcPts val="3088"/>
              </a:lnSpc>
              <a:spcBef>
                <a:spcPct val="0"/>
              </a:spcBef>
            </a:pPr>
            <a:r>
              <a:rPr lang="en-US" b="true" sz="2206" spc="4">
                <a:solidFill>
                  <a:srgbClr val="FFFFFF"/>
                </a:solidFill>
                <a:latin typeface="Poppins Heavy"/>
                <a:ea typeface="Poppins Heavy"/>
                <a:cs typeface="Poppins Heavy"/>
                <a:sym typeface="Poppins Heavy"/>
              </a:rPr>
              <a:t>Thynk</a:t>
            </a:r>
          </a:p>
        </p:txBody>
      </p:sp>
      <p:sp>
        <p:nvSpPr>
          <p:cNvPr name="TextBox 16" id="16"/>
          <p:cNvSpPr txBox="true"/>
          <p:nvPr/>
        </p:nvSpPr>
        <p:spPr>
          <a:xfrm rot="0">
            <a:off x="855218" y="874053"/>
            <a:ext cx="1761862" cy="391640"/>
          </a:xfrm>
          <a:prstGeom prst="rect">
            <a:avLst/>
          </a:prstGeom>
        </p:spPr>
        <p:txBody>
          <a:bodyPr anchor="t" rtlCol="false" tIns="0" lIns="0" bIns="0" rIns="0">
            <a:spAutoFit/>
          </a:bodyPr>
          <a:lstStyle/>
          <a:p>
            <a:pPr algn="l" marL="0" indent="0" lvl="0">
              <a:lnSpc>
                <a:spcPts val="3088"/>
              </a:lnSpc>
              <a:spcBef>
                <a:spcPct val="0"/>
              </a:spcBef>
            </a:pPr>
            <a:r>
              <a:rPr lang="en-US" sz="2206" spc="4">
                <a:solidFill>
                  <a:srgbClr val="FFFFFF"/>
                </a:solidFill>
                <a:latin typeface="Poppins"/>
                <a:ea typeface="Poppins"/>
                <a:cs typeface="Poppins"/>
                <a:sym typeface="Poppins"/>
              </a:rPr>
              <a:t>Unlimited.</a:t>
            </a:r>
          </a:p>
        </p:txBody>
      </p:sp>
      <p:sp>
        <p:nvSpPr>
          <p:cNvPr name="TextBox 17" id="17"/>
          <p:cNvSpPr txBox="true"/>
          <p:nvPr/>
        </p:nvSpPr>
        <p:spPr>
          <a:xfrm rot="0">
            <a:off x="1184320" y="2295295"/>
            <a:ext cx="8555916" cy="1724025"/>
          </a:xfrm>
          <a:prstGeom prst="rect">
            <a:avLst/>
          </a:prstGeom>
        </p:spPr>
        <p:txBody>
          <a:bodyPr anchor="t" rtlCol="false" tIns="0" lIns="0" bIns="0" rIns="0">
            <a:spAutoFit/>
          </a:bodyPr>
          <a:lstStyle/>
          <a:p>
            <a:pPr algn="l">
              <a:lnSpc>
                <a:spcPts val="11999"/>
              </a:lnSpc>
            </a:pPr>
            <a:r>
              <a:rPr lang="en-US" sz="9999" b="true">
                <a:solidFill>
                  <a:srgbClr val="00FFFF"/>
                </a:solidFill>
                <a:latin typeface="Neo Sans Bold"/>
                <a:ea typeface="Neo Sans Bold"/>
                <a:cs typeface="Neo Sans Bold"/>
                <a:sym typeface="Neo Sans Bold"/>
              </a:rPr>
              <a:t>S3 BUCKET</a:t>
            </a:r>
          </a:p>
        </p:txBody>
      </p:sp>
      <p:sp>
        <p:nvSpPr>
          <p:cNvPr name="TextBox 18" id="18"/>
          <p:cNvSpPr txBox="true"/>
          <p:nvPr/>
        </p:nvSpPr>
        <p:spPr>
          <a:xfrm rot="0">
            <a:off x="1184320" y="3912027"/>
            <a:ext cx="9585476" cy="1133475"/>
          </a:xfrm>
          <a:prstGeom prst="rect">
            <a:avLst/>
          </a:prstGeom>
        </p:spPr>
        <p:txBody>
          <a:bodyPr anchor="t" rtlCol="false" tIns="0" lIns="0" bIns="0" rIns="0">
            <a:spAutoFit/>
          </a:bodyPr>
          <a:lstStyle/>
          <a:p>
            <a:pPr algn="l">
              <a:lnSpc>
                <a:spcPts val="7800"/>
              </a:lnSpc>
            </a:pPr>
            <a:r>
              <a:rPr lang="en-US" sz="6500" b="true">
                <a:solidFill>
                  <a:srgbClr val="FFFFFF"/>
                </a:solidFill>
                <a:latin typeface="Neo Sans Bold"/>
                <a:ea typeface="Neo Sans Bold"/>
                <a:cs typeface="Neo Sans Bold"/>
                <a:sym typeface="Neo Sans Bold"/>
              </a:rPr>
              <a:t>WEB FRONTEND</a:t>
            </a:r>
          </a:p>
        </p:txBody>
      </p:sp>
      <p:sp>
        <p:nvSpPr>
          <p:cNvPr name="TextBox 19" id="19"/>
          <p:cNvSpPr txBox="true"/>
          <p:nvPr/>
        </p:nvSpPr>
        <p:spPr>
          <a:xfrm rot="0">
            <a:off x="2819901" y="6452648"/>
            <a:ext cx="5022361" cy="523876"/>
          </a:xfrm>
          <a:prstGeom prst="rect">
            <a:avLst/>
          </a:prstGeom>
        </p:spPr>
        <p:txBody>
          <a:bodyPr anchor="t" rtlCol="false" tIns="0" lIns="0" bIns="0" rIns="0">
            <a:spAutoFit/>
          </a:bodyPr>
          <a:lstStyle/>
          <a:p>
            <a:pPr algn="just" marL="0" indent="0" lvl="0">
              <a:lnSpc>
                <a:spcPts val="4199"/>
              </a:lnSpc>
              <a:spcBef>
                <a:spcPct val="0"/>
              </a:spcBef>
            </a:pPr>
            <a:r>
              <a:rPr lang="en-US" sz="2999">
                <a:solidFill>
                  <a:srgbClr val="FFFFFF"/>
                </a:solidFill>
                <a:latin typeface="Poppins"/>
                <a:ea typeface="Poppins"/>
                <a:cs typeface="Poppins"/>
                <a:sym typeface="Poppins"/>
              </a:rPr>
              <a:t>Lưu trữ tĩnh, tối ưu chi phí.</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DAGsrerBXHc</dc:identifier>
  <dcterms:modified xsi:type="dcterms:W3CDTF">2011-08-01T06:04:30Z</dcterms:modified>
  <cp:revision>1</cp:revision>
  <dc:title>it solutions</dc:title>
</cp:coreProperties>
</file>